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6" r:id="rId8"/>
    <p:sldId id="262" r:id="rId9"/>
    <p:sldId id="263" r:id="rId10"/>
    <p:sldId id="267" r:id="rId11"/>
    <p:sldId id="268" r:id="rId12"/>
    <p:sldId id="269" r:id="rId13"/>
    <p:sldId id="264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774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125F86-275B-4BC1-BAFE-76B14D799A5B}" type="datetimeFigureOut">
              <a:rPr lang="cs-CZ" smtClean="0"/>
              <a:pPr/>
              <a:t>15.09.2022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A17762B-871A-4454-84A5-B126D3F5C5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5F86-275B-4BC1-BAFE-76B14D799A5B}" type="datetimeFigureOut">
              <a:rPr lang="cs-CZ" smtClean="0"/>
              <a:pPr/>
              <a:t>15.09.2022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762B-871A-4454-84A5-B126D3F5C5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8125F86-275B-4BC1-BAFE-76B14D799A5B}" type="datetimeFigureOut">
              <a:rPr lang="cs-CZ" smtClean="0"/>
              <a:pPr/>
              <a:t>15.09.2022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A17762B-871A-4454-84A5-B126D3F5C5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5F86-275B-4BC1-BAFE-76B14D799A5B}" type="datetimeFigureOut">
              <a:rPr lang="cs-CZ" smtClean="0"/>
              <a:pPr/>
              <a:t>15.09.2022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762B-871A-4454-84A5-B126D3F5C5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125F86-275B-4BC1-BAFE-76B14D799A5B}" type="datetimeFigureOut">
              <a:rPr lang="cs-CZ" smtClean="0"/>
              <a:pPr/>
              <a:t>15.09.2022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4A17762B-871A-4454-84A5-B126D3F5C5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5F86-275B-4BC1-BAFE-76B14D799A5B}" type="datetimeFigureOut">
              <a:rPr lang="cs-CZ" smtClean="0"/>
              <a:pPr/>
              <a:t>15.09.2022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762B-871A-4454-84A5-B126D3F5C5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5F86-275B-4BC1-BAFE-76B14D799A5B}" type="datetimeFigureOut">
              <a:rPr lang="cs-CZ" smtClean="0"/>
              <a:pPr/>
              <a:t>15.09.2022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762B-871A-4454-84A5-B126D3F5C5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5F86-275B-4BC1-BAFE-76B14D799A5B}" type="datetimeFigureOut">
              <a:rPr lang="cs-CZ" smtClean="0"/>
              <a:pPr/>
              <a:t>15.09.2022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762B-871A-4454-84A5-B126D3F5C5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125F86-275B-4BC1-BAFE-76B14D799A5B}" type="datetimeFigureOut">
              <a:rPr lang="cs-CZ" smtClean="0"/>
              <a:pPr/>
              <a:t>15.09.2022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762B-871A-4454-84A5-B126D3F5C5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5F86-275B-4BC1-BAFE-76B14D799A5B}" type="datetimeFigureOut">
              <a:rPr lang="cs-CZ" smtClean="0"/>
              <a:pPr/>
              <a:t>15.09.2022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762B-871A-4454-84A5-B126D3F5C5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5F86-275B-4BC1-BAFE-76B14D799A5B}" type="datetimeFigureOut">
              <a:rPr lang="cs-CZ" smtClean="0"/>
              <a:pPr/>
              <a:t>15.09.2022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762B-871A-4454-84A5-B126D3F5C5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8125F86-275B-4BC1-BAFE-76B14D799A5B}" type="datetimeFigureOut">
              <a:rPr lang="cs-CZ" smtClean="0"/>
              <a:pPr/>
              <a:t>15.09.2022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A17762B-871A-4454-84A5-B126D3F5C51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2/2f/Lakevyrnwysummer.jpg/800px-Lakevyrnwysummer.jpg" TargetMode="External"/><Relationship Id="rId2" Type="http://schemas.openxmlformats.org/officeDocument/2006/relationships/hyperlink" Target="http://upload.wikimedia.org/wikipedia/commons/thumb/b/b9/Laatokka_Sortavalan_edustalla.jpg/800px-Laatokka_Sortavalan_edustalla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Vodstvo Evropy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Horské ledovce</a:t>
            </a:r>
          </a:p>
        </p:txBody>
      </p:sp>
      <p:pic>
        <p:nvPicPr>
          <p:cNvPr id="35842" name="Picture 2" descr="G:\fotky\fotky\Norsko 2010\ledovec Nigarsbreen 15.7\P10107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796136" y="6165304"/>
            <a:ext cx="22322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solidFill>
                  <a:schemeClr val="bg1"/>
                </a:solidFill>
                <a:latin typeface="Arial"/>
                <a:cs typeface="Arial"/>
              </a:rPr>
              <a:t>© Lenka Šmídová</a:t>
            </a:r>
            <a:endParaRPr lang="cs-CZ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:\fotky\fotky\Norsko 2010\ledovec, Galdhopiggen 16.7\P10107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827584" y="6237312"/>
            <a:ext cx="22322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solidFill>
                  <a:schemeClr val="bg1"/>
                </a:solidFill>
                <a:latin typeface="Arial"/>
                <a:cs typeface="Arial"/>
              </a:rPr>
              <a:t>© Lenka Šmídová</a:t>
            </a:r>
            <a:endParaRPr lang="cs-CZ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7890" name="Picture 2" descr="G:\fotky\Pyreneje 2013\4. den 1.8. Rolandova brána,chata Goritz\P73115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8"/>
            <a:ext cx="4608512" cy="614468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860032" y="6165304"/>
            <a:ext cx="22322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solidFill>
                  <a:schemeClr val="bg1"/>
                </a:solidFill>
                <a:latin typeface="Arial"/>
                <a:cs typeface="Arial"/>
              </a:rPr>
              <a:t>© Lenka Šmídová</a:t>
            </a:r>
            <a:endParaRPr lang="cs-CZ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obrázky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http://upload.wikimedia.org/wikipedia/commons/thumb/b/b9/Laatokka_Sortavalan_edustalla.jpg/800px-Laatokka_Sortavalan_edustalla.jpg</a:t>
            </a:r>
            <a:endParaRPr lang="cs-CZ" dirty="0"/>
          </a:p>
          <a:p>
            <a:r>
              <a:rPr lang="cs-CZ" dirty="0">
                <a:hlinkClick r:id="rId3"/>
              </a:rPr>
              <a:t>http://upload.wikimedia.org/wikipedia/commons/thumb/2/2f/Lakevyrnwysummer.jpg/800px-Lakevyrnwysummer.jpg</a:t>
            </a:r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732240" y="2852936"/>
            <a:ext cx="734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Obr.1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804248" y="4221088"/>
            <a:ext cx="734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Obr.2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Moře, oceány, zálivy</a:t>
            </a:r>
            <a:br>
              <a:rPr lang="cs-CZ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457200" y="1844824"/>
            <a:ext cx="4040188" cy="428133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Středozemní moře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Jaderské moře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Jónské moře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Tyrhénské moře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Černé moře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Egejské moře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Baltské moře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Severní moře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Norské moře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Keltské moře</a:t>
            </a:r>
          </a:p>
          <a:p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4425355"/>
          </a:xfrm>
        </p:spPr>
        <p:txBody>
          <a:bodyPr/>
          <a:lstStyle/>
          <a:p>
            <a:pPr marL="457200" indent="-457200">
              <a:buAutoNum type="arabicPeriod" startAt="11"/>
            </a:pPr>
            <a:r>
              <a:rPr lang="cs-CZ" dirty="0"/>
              <a:t>Bílé moře</a:t>
            </a:r>
          </a:p>
          <a:p>
            <a:pPr marL="457200" indent="-457200">
              <a:buAutoNum type="arabicPeriod" startAt="11"/>
            </a:pPr>
            <a:r>
              <a:rPr lang="cs-CZ" dirty="0"/>
              <a:t>Botnický záliv</a:t>
            </a:r>
          </a:p>
          <a:p>
            <a:pPr marL="457200" indent="-457200">
              <a:buAutoNum type="arabicPeriod" startAt="11"/>
            </a:pPr>
            <a:r>
              <a:rPr lang="cs-CZ" dirty="0"/>
              <a:t>Biskajský záliv</a:t>
            </a:r>
          </a:p>
          <a:p>
            <a:pPr marL="457200" indent="-457200">
              <a:buAutoNum type="arabicPeriod" startAt="11"/>
            </a:pPr>
            <a:r>
              <a:rPr lang="cs-CZ" dirty="0"/>
              <a:t>Severní ledový oceán</a:t>
            </a:r>
          </a:p>
          <a:p>
            <a:pPr marL="457200" indent="-457200">
              <a:buAutoNum type="arabicPeriod" startAt="11"/>
            </a:pPr>
            <a:r>
              <a:rPr lang="cs-CZ" dirty="0"/>
              <a:t>Atlantský oceán</a:t>
            </a:r>
          </a:p>
          <a:p>
            <a:pPr marL="457200" indent="-457200">
              <a:buAutoNum type="arabicPeriod" startAt="11"/>
            </a:pPr>
            <a:r>
              <a:rPr lang="cs-CZ" dirty="0" err="1"/>
              <a:t>Barentsovo</a:t>
            </a:r>
            <a:r>
              <a:rPr lang="cs-CZ" dirty="0"/>
              <a:t> moře</a:t>
            </a:r>
          </a:p>
          <a:p>
            <a:pPr marL="457200" indent="-457200">
              <a:buAutoNum type="arabicPeriod" startAt="11"/>
            </a:pPr>
            <a:r>
              <a:rPr lang="cs-CZ" dirty="0"/>
              <a:t>Gibraltarský průliv</a:t>
            </a:r>
          </a:p>
          <a:p>
            <a:pPr marL="457200" indent="-457200">
              <a:buAutoNum type="arabicPeriod" startAt="11"/>
            </a:pPr>
            <a:r>
              <a:rPr lang="cs-CZ" dirty="0"/>
              <a:t>Úžina Bospor</a:t>
            </a:r>
          </a:p>
          <a:p>
            <a:pPr marL="457200" indent="-457200">
              <a:buAutoNum type="arabicPeriod" startAt="11"/>
            </a:pPr>
            <a:r>
              <a:rPr lang="cs-CZ" dirty="0"/>
              <a:t>Průliv La Manche 	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39552" y="1268760"/>
            <a:ext cx="204196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Vyhledej na mapě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Řeky – doplň do mapy 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2"/>
          </p:nvPr>
        </p:nvSpPr>
        <p:spPr>
          <a:xfrm>
            <a:off x="457200" y="1772816"/>
            <a:ext cx="4040188" cy="435334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Hustá říční síť, průtok podle podnebí, množství srážek</a:t>
            </a:r>
          </a:p>
          <a:p>
            <a:pPr lvl="1"/>
            <a:r>
              <a:rPr lang="cs-CZ" dirty="0"/>
              <a:t>Volha 3</a:t>
            </a:r>
          </a:p>
          <a:p>
            <a:pPr lvl="1"/>
            <a:r>
              <a:rPr lang="cs-CZ" dirty="0"/>
              <a:t>Ural 4</a:t>
            </a:r>
          </a:p>
          <a:p>
            <a:pPr lvl="1"/>
            <a:r>
              <a:rPr lang="cs-CZ" dirty="0"/>
              <a:t>Dněpr 6</a:t>
            </a:r>
          </a:p>
          <a:p>
            <a:pPr lvl="1"/>
            <a:r>
              <a:rPr lang="cs-CZ" dirty="0"/>
              <a:t>Temže 17</a:t>
            </a:r>
          </a:p>
          <a:p>
            <a:pPr lvl="1"/>
            <a:r>
              <a:rPr lang="cs-CZ" dirty="0"/>
              <a:t>Dunaj 7</a:t>
            </a:r>
          </a:p>
          <a:p>
            <a:pPr lvl="1"/>
            <a:r>
              <a:rPr lang="cs-CZ" dirty="0"/>
              <a:t>Rýn 12</a:t>
            </a:r>
          </a:p>
          <a:p>
            <a:pPr lvl="1"/>
            <a:r>
              <a:rPr lang="cs-CZ" dirty="0"/>
              <a:t>Odra 18</a:t>
            </a:r>
          </a:p>
          <a:p>
            <a:pPr lvl="1"/>
            <a:r>
              <a:rPr lang="cs-CZ" dirty="0"/>
              <a:t>Pád 15</a:t>
            </a:r>
          </a:p>
          <a:p>
            <a:pPr lvl="1"/>
            <a:r>
              <a:rPr lang="cs-CZ" dirty="0"/>
              <a:t>Severní Dvina 1</a:t>
            </a:r>
          </a:p>
          <a:p>
            <a:pPr lvl="1"/>
            <a:r>
              <a:rPr lang="cs-CZ" dirty="0"/>
              <a:t>Don 5</a:t>
            </a:r>
          </a:p>
          <a:p>
            <a:pPr lvl="1"/>
            <a:r>
              <a:rPr lang="cs-CZ" dirty="0"/>
              <a:t>Západní Dvina 13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>
          <a:xfrm>
            <a:off x="4645025" y="2420888"/>
            <a:ext cx="4041775" cy="3705275"/>
          </a:xfrm>
        </p:spPr>
        <p:txBody>
          <a:bodyPr/>
          <a:lstStyle/>
          <a:p>
            <a:pPr lvl="1"/>
            <a:r>
              <a:rPr lang="cs-CZ" dirty="0"/>
              <a:t>Labe 8</a:t>
            </a:r>
          </a:p>
          <a:p>
            <a:pPr lvl="1"/>
            <a:r>
              <a:rPr lang="cs-CZ" dirty="0"/>
              <a:t>Tajo 9</a:t>
            </a:r>
          </a:p>
          <a:p>
            <a:pPr lvl="1"/>
            <a:r>
              <a:rPr lang="cs-CZ" dirty="0"/>
              <a:t>Seina 16</a:t>
            </a:r>
          </a:p>
          <a:p>
            <a:pPr lvl="1"/>
            <a:r>
              <a:rPr lang="cs-CZ" dirty="0"/>
              <a:t>Visla 11</a:t>
            </a:r>
          </a:p>
          <a:p>
            <a:pPr lvl="1"/>
            <a:r>
              <a:rPr lang="cs-CZ" dirty="0"/>
              <a:t>Pečora  2</a:t>
            </a:r>
          </a:p>
          <a:p>
            <a:pPr lvl="1"/>
            <a:r>
              <a:rPr lang="cs-CZ" dirty="0"/>
              <a:t>Loira 10</a:t>
            </a:r>
          </a:p>
          <a:p>
            <a:pPr lvl="1"/>
            <a:r>
              <a:rPr lang="cs-CZ" dirty="0"/>
              <a:t>Rhôna 14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Mezi řekami vybudovány průplavy – levná lodní doprava (Francie, Německo), východní Evropa ( Rusko) – plavební kanál Bílé – Baltské moře  přes Ladožské a Oněžské jezero 227 km</a:t>
            </a:r>
          </a:p>
        </p:txBody>
      </p:sp>
      <p:pic>
        <p:nvPicPr>
          <p:cNvPr id="16386" name="Picture 2" descr="Soubor:Laatokka Sortavalan edusta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356992"/>
            <a:ext cx="4176464" cy="3132348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7164288" y="3429000"/>
            <a:ext cx="30649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Jezera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Nerovnoměrně rozloženy – nejvíce severní Evropa – Finsko, Polsko, Německo – jezerní plošiny , většinou ledovcového původu   </a:t>
            </a:r>
            <a:br>
              <a:rPr lang="cs-CZ" dirty="0"/>
            </a:br>
            <a:r>
              <a:rPr lang="cs-CZ" dirty="0"/>
              <a:t>               Ladožské jezero</a:t>
            </a:r>
          </a:p>
          <a:p>
            <a:pPr>
              <a:buNone/>
            </a:pPr>
            <a:r>
              <a:rPr lang="cs-CZ" dirty="0"/>
              <a:t>		        Oněžské jezero (Rusko)</a:t>
            </a:r>
          </a:p>
          <a:p>
            <a:pPr>
              <a:buNone/>
            </a:pPr>
            <a:r>
              <a:rPr lang="cs-CZ" dirty="0"/>
              <a:t>		</a:t>
            </a:r>
            <a:r>
              <a:rPr lang="cs-CZ"/>
              <a:t>        jezero Vanern</a:t>
            </a:r>
            <a:r>
              <a:rPr lang="cs-CZ" dirty="0"/>
              <a:t> (Švédsko)	</a:t>
            </a:r>
          </a:p>
          <a:p>
            <a:pPr>
              <a:buNone/>
            </a:pPr>
            <a:r>
              <a:rPr lang="cs-CZ" dirty="0"/>
              <a:t>		        Balaton</a:t>
            </a:r>
          </a:p>
          <a:p>
            <a:pPr>
              <a:buNone/>
            </a:pPr>
            <a:r>
              <a:rPr lang="cs-CZ" dirty="0"/>
              <a:t>		        Ženevské jezero		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:\fotky\Pyreneje 2013\10.den 7.8. Esatany Gento, Colomina\P8060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6462184" cy="484663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868144" y="6165304"/>
            <a:ext cx="22322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solidFill>
                  <a:schemeClr val="bg1"/>
                </a:solidFill>
                <a:latin typeface="Arial"/>
                <a:cs typeface="Arial"/>
              </a:rPr>
              <a:t>© Lenka Šmídová</a:t>
            </a: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00298" y="92867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Pyreneje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:\fotky\fotky\Norsko 2010\jezero Gjende,hřebenová túra 17.7\P1010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056784" cy="529258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940152" y="6309320"/>
            <a:ext cx="22322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solidFill>
                  <a:schemeClr val="bg1"/>
                </a:solidFill>
                <a:latin typeface="Arial"/>
                <a:cs typeface="Arial"/>
              </a:rPr>
              <a:t>© Lenka Šmídová</a:t>
            </a: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928794" y="642918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Skandinávské pohoří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Přehrady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řekách s velkým spádem nebo průtokem</a:t>
            </a:r>
          </a:p>
          <a:p>
            <a:r>
              <a:rPr lang="cs-CZ" dirty="0"/>
              <a:t>ochrana proti povodním, zásoby vody, vodní elektrárny, rekreace a rybolov</a:t>
            </a:r>
          </a:p>
          <a:p>
            <a:r>
              <a:rPr lang="cs-CZ" dirty="0"/>
              <a:t>největší v Rusku, Norsku</a:t>
            </a:r>
          </a:p>
        </p:txBody>
      </p:sp>
      <p:pic>
        <p:nvPicPr>
          <p:cNvPr id="14338" name="Picture 2" descr="Soubor:Lakevyrnwysum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789040"/>
            <a:ext cx="3976560" cy="266429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7164288" y="3933056"/>
            <a:ext cx="30649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Ledovce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subpolárním podnebném pásu</a:t>
            </a:r>
          </a:p>
          <a:p>
            <a:r>
              <a:rPr lang="cs-CZ" dirty="0"/>
              <a:t>vysoké hory</a:t>
            </a:r>
          </a:p>
          <a:p>
            <a:pPr lvl="1"/>
            <a:r>
              <a:rPr lang="cs-CZ" dirty="0"/>
              <a:t>Horské ledovce – v horách ze sněhu (firn), který neroztává -  Alpy, Skandinávské pohoří, Pyreneje</a:t>
            </a:r>
          </a:p>
          <a:p>
            <a:pPr lvl="1"/>
            <a:r>
              <a:rPr lang="cs-CZ" dirty="0"/>
              <a:t>Pevninské ledovce – mohutné ledovce na plochém terénu</a:t>
            </a:r>
          </a:p>
          <a:p>
            <a:pPr lvl="1">
              <a:buNone/>
            </a:pPr>
            <a:r>
              <a:rPr lang="cs-CZ" dirty="0"/>
              <a:t>     - ostrov Západní Špicberky, Island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Vlastní 6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FFFF00"/>
      </a:accent1>
      <a:accent2>
        <a:srgbClr val="FF0000"/>
      </a:accent2>
      <a:accent3>
        <a:srgbClr val="00B050"/>
      </a:accent3>
      <a:accent4>
        <a:srgbClr val="8064A2"/>
      </a:accent4>
      <a:accent5>
        <a:srgbClr val="4BACC6"/>
      </a:accent5>
      <a:accent6>
        <a:srgbClr val="D99694"/>
      </a:accent6>
      <a:hlink>
        <a:srgbClr val="0000FF"/>
      </a:hlink>
      <a:folHlink>
        <a:srgbClr val="002060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320</TotalTime>
  <Words>342</Words>
  <Application>Microsoft Office PowerPoint</Application>
  <PresentationFormat>Předvádění na obrazovce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Trebuchet MS</vt:lpstr>
      <vt:lpstr>Wingdings</vt:lpstr>
      <vt:lpstr>Wingdings 2</vt:lpstr>
      <vt:lpstr>Bohatý</vt:lpstr>
      <vt:lpstr>Vodstvo Evropy</vt:lpstr>
      <vt:lpstr>Moře, oceány, zálivy </vt:lpstr>
      <vt:lpstr>Řeky – doplň do mapy </vt:lpstr>
      <vt:lpstr>Prezentace aplikace PowerPoint</vt:lpstr>
      <vt:lpstr>Jezera</vt:lpstr>
      <vt:lpstr>Prezentace aplikace PowerPoint</vt:lpstr>
      <vt:lpstr>Prezentace aplikace PowerPoint</vt:lpstr>
      <vt:lpstr>Přehrady</vt:lpstr>
      <vt:lpstr>Ledovce</vt:lpstr>
      <vt:lpstr>Horské ledovce</vt:lpstr>
      <vt:lpstr>Prezentace aplikace PowerPoint</vt:lpstr>
      <vt:lpstr>Prezentace aplikace PowerPoint</vt:lpstr>
      <vt:lpstr>Použité obrázky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Vodstvo Evropy</dc:title>
  <dc:creator>Lenka</dc:creator>
  <cp:lastModifiedBy>Lenka Šmídová</cp:lastModifiedBy>
  <cp:revision>11</cp:revision>
  <dcterms:created xsi:type="dcterms:W3CDTF">2010-09-20T05:20:04Z</dcterms:created>
  <dcterms:modified xsi:type="dcterms:W3CDTF">2022-09-15T08:45:24Z</dcterms:modified>
</cp:coreProperties>
</file>