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7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7" r:id="rId18"/>
    <p:sldId id="276" r:id="rId19"/>
    <p:sldId id="268" r:id="rId20"/>
    <p:sldId id="269" r:id="rId21"/>
    <p:sldId id="278" r:id="rId22"/>
    <p:sldId id="279" r:id="rId23"/>
    <p:sldId id="280" r:id="rId24"/>
    <p:sldId id="270" r:id="rId25"/>
    <p:sldId id="281" r:id="rId26"/>
    <p:sldId id="272" r:id="rId27"/>
    <p:sldId id="282" r:id="rId28"/>
    <p:sldId id="283" r:id="rId29"/>
    <p:sldId id="284" r:id="rId30"/>
    <p:sldId id="274" r:id="rId31"/>
    <p:sldId id="286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9999"/>
    <a:srgbClr val="33CCCC"/>
    <a:srgbClr val="00CCFF"/>
    <a:srgbClr val="006699"/>
    <a:srgbClr val="0066FF"/>
    <a:srgbClr val="9933FF"/>
    <a:srgbClr val="6600FF"/>
    <a:srgbClr val="CC0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52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68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31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62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87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61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86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01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28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47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BF8A5-7E14-4D75-9B5D-C01A9BB795DD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7ED0-A240-4D3B-9228-0769808D30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69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03565" y="1048885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339966"/>
                </a:solidFill>
                <a:latin typeface="Comic Sans MS" panose="030F0702030302020204" pitchFamily="66" charset="0"/>
              </a:rPr>
              <a:t>V</a:t>
            </a:r>
            <a:r>
              <a:rPr lang="cs-CZ" b="1" dirty="0">
                <a:solidFill>
                  <a:srgbClr val="009999"/>
                </a:solidFill>
                <a:latin typeface="Comic Sans MS" panose="030F0702030302020204" pitchFamily="66" charset="0"/>
              </a:rPr>
              <a:t>E</a:t>
            </a:r>
            <a:r>
              <a:rPr lang="cs-CZ" b="1" dirty="0">
                <a:solidFill>
                  <a:srgbClr val="003399"/>
                </a:solidFill>
                <a:latin typeface="Comic Sans MS" panose="030F0702030302020204" pitchFamily="66" charset="0"/>
              </a:rPr>
              <a:t>L</a:t>
            </a:r>
            <a:r>
              <a:rPr lang="cs-CZ" b="1" dirty="0">
                <a:solidFill>
                  <a:srgbClr val="0066FF"/>
                </a:solidFill>
                <a:latin typeface="Comic Sans MS" panose="030F0702030302020204" pitchFamily="66" charset="0"/>
              </a:rPr>
              <a:t>I</a:t>
            </a:r>
            <a:r>
              <a:rPr lang="cs-CZ" b="1" dirty="0">
                <a:solidFill>
                  <a:srgbClr val="6600CC"/>
                </a:solidFill>
                <a:latin typeface="Comic Sans MS" panose="030F0702030302020204" pitchFamily="66" charset="0"/>
              </a:rPr>
              <a:t>K</a:t>
            </a:r>
            <a:r>
              <a:rPr lang="cs-CZ" b="1" dirty="0">
                <a:solidFill>
                  <a:srgbClr val="CC00CC"/>
                </a:solidFill>
                <a:latin typeface="Comic Sans MS" panose="030F0702030302020204" pitchFamily="66" charset="0"/>
              </a:rPr>
              <a:t>O</a:t>
            </a:r>
            <a:r>
              <a:rPr lang="cs-CZ" b="1" dirty="0">
                <a:solidFill>
                  <a:srgbClr val="993366"/>
                </a:solidFill>
                <a:latin typeface="Comic Sans MS" panose="030F0702030302020204" pitchFamily="66" charset="0"/>
              </a:rPr>
              <a:t>N</a:t>
            </a:r>
            <a:r>
              <a:rPr lang="cs-CZ" b="1" dirty="0">
                <a:solidFill>
                  <a:srgbClr val="FF5050"/>
                </a:solidFill>
                <a:latin typeface="Comic Sans MS" panose="030F0702030302020204" pitchFamily="66" charset="0"/>
              </a:rPr>
              <a:t>O</a:t>
            </a:r>
            <a:r>
              <a:rPr lang="cs-CZ" b="1" dirty="0">
                <a:solidFill>
                  <a:srgbClr val="FF9933"/>
                </a:solidFill>
                <a:latin typeface="Comic Sans MS" panose="030F0702030302020204" pitchFamily="66" charset="0"/>
              </a:rPr>
              <a:t>C</a:t>
            </a:r>
            <a:r>
              <a:rPr lang="cs-CZ" b="1" dirty="0">
                <a:solidFill>
                  <a:srgbClr val="FFCC00"/>
                </a:solidFill>
                <a:latin typeface="Comic Sans MS" panose="030F0702030302020204" pitchFamily="66" charset="0"/>
              </a:rPr>
              <a:t>E</a:t>
            </a:r>
            <a:endParaRPr lang="cs-CZ" b="1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Velikonoce – jaký je původ Velikonoc a velikonočních zvyků? - FEXI Rol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3" y="3755572"/>
            <a:ext cx="11525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2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6. NEDĚLE = KVĚTNÁ, PALMOVÁ</a:t>
            </a:r>
            <a:br>
              <a:rPr lang="cs-CZ" b="1" dirty="0" smtClean="0">
                <a:solidFill>
                  <a:srgbClr val="3333CC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3333CC"/>
                </a:solidFill>
                <a:latin typeface="Comic Sans MS" panose="030F0702030302020204" pitchFamily="66" charset="0"/>
              </a:rPr>
              <a:t>10. 4.</a:t>
            </a:r>
            <a:endParaRPr lang="cs-CZ" b="1" dirty="0">
              <a:solidFill>
                <a:srgbClr val="33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751" y="2120105"/>
            <a:ext cx="488496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Tato neděle připomíná příchod Ježíše Krista do Jeruzaléma, kde ho vítali palmovými listy a zelenými větvičkami.</a:t>
            </a:r>
          </a:p>
          <a:p>
            <a:r>
              <a:rPr lang="cs-CZ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V kostele se nechávají světit kočičky, které pak mají zázračnou moc.</a:t>
            </a:r>
          </a:p>
          <a:p>
            <a:r>
              <a:rPr lang="cs-CZ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V tento den se nesmělo péci, aby se nezapekl květ (ovocným stromům); vymetala se obydlí, hledala se zlatá vejce.</a:t>
            </a:r>
          </a:p>
        </p:txBody>
      </p:sp>
      <p:pic>
        <p:nvPicPr>
          <p:cNvPr id="9218" name="Picture 2" descr="Květná neděle | Rádio Jun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733549"/>
            <a:ext cx="6134100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6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137" y="365125"/>
            <a:ext cx="11821884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PAŠIJOVÝ TÝDEN – poslední týden půstu</a:t>
            </a:r>
            <a:br>
              <a:rPr lang="cs-CZ" b="1" dirty="0" smtClean="0">
                <a:solidFill>
                  <a:srgbClr val="660033"/>
                </a:solidFill>
                <a:latin typeface="Comic Sans MS" panose="030F0702030302020204" pitchFamily="66" charset="0"/>
              </a:rPr>
            </a:br>
            <a:endParaRPr lang="cs-CZ" b="1" dirty="0">
              <a:solidFill>
                <a:srgbClr val="660033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MODRÉ PONDĚLÍ – symbol klidu a mlčenlivosti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ŽLUTÉ</a:t>
            </a:r>
            <a:r>
              <a:rPr lang="cs-CZ" b="1" dirty="0" smtClean="0">
                <a:solidFill>
                  <a:srgbClr val="333399"/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(ŠEDIVÉ) </a:t>
            </a:r>
            <a:r>
              <a:rPr lang="cs-CZ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ÚTERÝ – předzvěst smutku</a:t>
            </a:r>
            <a:endParaRPr lang="cs-CZ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Velikonoční pondělí | Rádio Juni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18" y="3077934"/>
            <a:ext cx="3663261" cy="33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Šedivé úterý | Rádio Jun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02" y="3077934"/>
            <a:ext cx="3849218" cy="33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2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107" y="465364"/>
            <a:ext cx="11846377" cy="326571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ŠKAREDÁ (SAZOMETNÁ) STŘEDA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Zametá se, smejčí, bílí se, vymetají se saze z komína a kamen.</a:t>
            </a: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Kdo se tento den mračí, bude se mračit celý rok.                                               </a:t>
            </a:r>
          </a:p>
        </p:txBody>
      </p:sp>
      <p:pic>
        <p:nvPicPr>
          <p:cNvPr id="12290" name="Picture 2" descr="Škaredá středa | Rádio Jun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99" y="2166975"/>
            <a:ext cx="6123443" cy="44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18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4529" y="339725"/>
            <a:ext cx="10515600" cy="303212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ZELENÝ ČTVRTEK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Tento den večer umlkly zvony, které dle legendy odletěly do Říma. Vracely se na Bílou sobotu. </a:t>
            </a:r>
            <a:r>
              <a:rPr lang="cs-CZ" b="1" dirty="0">
                <a:solidFill>
                  <a:srgbClr val="009900"/>
                </a:solidFill>
                <a:latin typeface="Comic Sans MS" panose="030F0702030302020204" pitchFamily="66" charset="0"/>
              </a:rPr>
              <a:t>Z</a:t>
            </a:r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vonění nahrazovaly řehtačky, se kterými chlapci obcházeli vesnici.</a:t>
            </a:r>
          </a:p>
          <a:p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Poslední večeře Páně.</a:t>
            </a:r>
            <a:endParaRPr lang="cs-CZ" dirty="0"/>
          </a:p>
        </p:txBody>
      </p:sp>
      <p:pic>
        <p:nvPicPr>
          <p:cNvPr id="11272" name="Picture 8" descr="Škaredá středa | Rádio Juni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08" y="3843117"/>
            <a:ext cx="4280848" cy="22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Zelený čtvrtek | Rádio Jun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05" y="2821672"/>
            <a:ext cx="5102224" cy="38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tic.flercdn.net/i3/products/dd2o/f/33/87/10478733_ijkmqr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vony odletěly do Říma. Až do Bílé soboty je nahradí řehtačky a klapačky —  ČT24 — Česká telev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61" y="122024"/>
            <a:ext cx="7232932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1050" y="621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r>
              <a:rPr lang="cs-CZ" b="1" dirty="0">
                <a:solidFill>
                  <a:srgbClr val="009900"/>
                </a:solidFill>
                <a:latin typeface="Comic Sans MS" panose="030F0702030302020204" pitchFamily="66" charset="0"/>
              </a:rPr>
              <a:t>Ženy ještě před východem slunce zametaly dům, celá  rodina se pomodlila, omyli se rosou, aby byli celý rok zdraví. Snídali jidáše nebo chléb s medem (ochrana proti žihadlům</a:t>
            </a:r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).</a:t>
            </a:r>
          </a:p>
          <a:p>
            <a:r>
              <a:rPr lang="cs-CZ" b="1" dirty="0">
                <a:solidFill>
                  <a:srgbClr val="009900"/>
                </a:solidFill>
                <a:latin typeface="Comic Sans MS" panose="030F0702030302020204" pitchFamily="66" charset="0"/>
              </a:rPr>
              <a:t>Jedla se zelená strava (špenát, zelí, </a:t>
            </a:r>
            <a:r>
              <a:rPr lang="cs-CZ" b="1" dirty="0" err="1" smtClean="0">
                <a:solidFill>
                  <a:srgbClr val="009900"/>
                </a:solidFill>
                <a:latin typeface="Comic Sans MS" panose="030F0702030302020204" pitchFamily="66" charset="0"/>
              </a:rPr>
              <a:t>kopřivy,pažitka</a:t>
            </a:r>
            <a:r>
              <a:rPr lang="cs-CZ" b="1" dirty="0">
                <a:solidFill>
                  <a:srgbClr val="009900"/>
                </a:solidFill>
                <a:latin typeface="Comic Sans MS" panose="030F0702030302020204" pitchFamily="66" charset="0"/>
              </a:rPr>
              <a:t>..), aby byl člověk zdravý po celý rok.</a:t>
            </a:r>
          </a:p>
          <a:p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Neměli </a:t>
            </a:r>
            <a:r>
              <a:rPr lang="cs-CZ" b="1" dirty="0">
                <a:solidFill>
                  <a:srgbClr val="009900"/>
                </a:solidFill>
                <a:latin typeface="Comic Sans MS" panose="030F0702030302020204" pitchFamily="66" charset="0"/>
              </a:rPr>
              <a:t>bychom se hádat a hádky se nám budou vyhýbat.</a:t>
            </a:r>
          </a:p>
        </p:txBody>
      </p:sp>
      <p:pic>
        <p:nvPicPr>
          <p:cNvPr id="4" name="Picture 2" descr="Kopřivová polé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9486"/>
            <a:ext cx="4051702" cy="266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elikonoční týden začíná | dobrakondice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62" y="4049486"/>
            <a:ext cx="4021838" cy="26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ynikající velikonoční jidáše. Tradiční zákusek na Zelený čtvrtek | Ženy  s.r.o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702" y="3957049"/>
            <a:ext cx="4333019" cy="28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5106" y="117932"/>
            <a:ext cx="10515600" cy="1325563"/>
          </a:xfrm>
        </p:spPr>
        <p:txBody>
          <a:bodyPr/>
          <a:lstStyle/>
          <a:p>
            <a:r>
              <a:rPr lang="cs-CZ" b="1" dirty="0" smtClean="0">
                <a:solidFill>
                  <a:srgbClr val="990033"/>
                </a:solidFill>
                <a:latin typeface="Comic Sans MS" panose="030F0702030302020204" pitchFamily="66" charset="0"/>
              </a:rPr>
              <a:t>VELKÝ PÁTEK</a:t>
            </a:r>
            <a:endParaRPr lang="cs-CZ" b="1" dirty="0">
              <a:solidFill>
                <a:srgbClr val="990033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462" y="1304702"/>
            <a:ext cx="11688537" cy="4351338"/>
          </a:xfrm>
        </p:spPr>
        <p:txBody>
          <a:bodyPr/>
          <a:lstStyle/>
          <a:p>
            <a:r>
              <a:rPr lang="cs-CZ" b="1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Připomínka ukřižování Ježíše Krista, den smutku.</a:t>
            </a:r>
          </a:p>
          <a:p>
            <a:r>
              <a:rPr lang="cs-CZ" b="1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Den zákazů – nesmělo se pracovat se zemí (orat, kypřit, okopávat), prát, zametat, půjčovat si věci; nepeklo se, ..</a:t>
            </a:r>
          </a:p>
          <a:p>
            <a:r>
              <a:rPr lang="cs-CZ" b="1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Lidé se před východem slunce omývali v potoce, aby byli zdraví.</a:t>
            </a:r>
          </a:p>
          <a:p>
            <a:r>
              <a:rPr lang="cs-CZ" b="1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Otevírá se na několik hodin země, aby vydala své skryté poklady.</a:t>
            </a:r>
            <a:endParaRPr lang="cs-CZ" b="1" dirty="0">
              <a:solidFill>
                <a:srgbClr val="9933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Velký pátek | Rádio Juni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4094531"/>
            <a:ext cx="4055712" cy="274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elký pátek - Oficiální stránka obce Kobeř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93" y="3766846"/>
            <a:ext cx="3224892" cy="30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Velikonoce: povídání a inspirace pro děti nejen v MŠ - aktualizováno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297" y="3603594"/>
            <a:ext cx="2158755" cy="325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BÍLÁ SOBOTA</a:t>
            </a:r>
            <a:endParaRPr lang="cs-CZ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1193" y="1956254"/>
            <a:ext cx="4337957" cy="4351338"/>
          </a:xfrm>
        </p:spPr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Den světla, po západu slunce končí 40denní půst.</a:t>
            </a:r>
          </a:p>
          <a:p>
            <a:r>
              <a:rPr lang="cs-CZ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Vrcholí přípravy na Velikonoce.</a:t>
            </a:r>
          </a:p>
          <a:p>
            <a:r>
              <a:rPr lang="cs-CZ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Očista těla, duše, příbytku.</a:t>
            </a:r>
          </a:p>
          <a:p>
            <a:r>
              <a:rPr lang="cs-CZ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Den ticha a rozjímání.</a:t>
            </a:r>
            <a:endParaRPr lang="cs-CZ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Bílá sobota | Rádio Jun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75" y="1562668"/>
            <a:ext cx="6908298" cy="448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8426" y="1297858"/>
            <a:ext cx="9794669" cy="199594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Pečou se beránci, mazance (bochánky), nádivka. </a:t>
            </a:r>
          </a:p>
          <a:p>
            <a:r>
              <a:rPr lang="cs-CZ" b="1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Pletou se pomlázky a zdobí se velikonoční vajíčka.</a:t>
            </a:r>
          </a:p>
          <a:p>
            <a:pPr marL="0" indent="0">
              <a:buNone/>
            </a:pPr>
            <a:endParaRPr lang="cs-CZ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49" y="2898000"/>
            <a:ext cx="5280000" cy="396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" y="2983801"/>
            <a:ext cx="6480810" cy="36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3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24" y="72000"/>
            <a:ext cx="5026910" cy="280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000"/>
            <a:ext cx="9720000" cy="3888000"/>
          </a:xfrm>
          <a:prstGeom prst="rect">
            <a:avLst/>
          </a:prstGeom>
        </p:spPr>
      </p:pic>
      <p:pic>
        <p:nvPicPr>
          <p:cNvPr id="10" name="Picture 4" descr="Moravske krasl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97720" y="3456000"/>
            <a:ext cx="365256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nes nic nedělejte, doporučuje velikonoční tradice - iDNES.c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3"/>
          <a:stretch/>
        </p:blipFill>
        <p:spPr bwMode="auto">
          <a:xfrm>
            <a:off x="8848958" y="477213"/>
            <a:ext cx="327926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213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likonoční týden – historie a jednotlivé dny | Český Kutil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92" y="1632858"/>
            <a:ext cx="975360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81792" y="1943100"/>
            <a:ext cx="6670221" cy="6049735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6699"/>
                </a:solidFill>
                <a:latin typeface="Comic Sans MS" panose="030F0702030302020204" pitchFamily="66" charset="0"/>
              </a:rPr>
              <a:t>Velikonoce jsou nejvýznamnější křesťanské svátky, připomínka ukřižování</a:t>
            </a:r>
            <a:r>
              <a:rPr lang="cs-CZ" sz="3200" dirty="0">
                <a:solidFill>
                  <a:srgbClr val="006699"/>
                </a:solidFill>
                <a:latin typeface="Comic Sans MS" panose="030F0702030302020204" pitchFamily="66" charset="0"/>
              </a:rPr>
              <a:t> </a:t>
            </a:r>
            <a:r>
              <a:rPr lang="cs-CZ" sz="3200" dirty="0" smtClean="0">
                <a:solidFill>
                  <a:srgbClr val="006699"/>
                </a:solidFill>
                <a:latin typeface="Comic Sans MS" panose="030F0702030302020204" pitchFamily="66" charset="0"/>
              </a:rPr>
              <a:t>a vzkříšení Ježíše Krista</a:t>
            </a:r>
          </a:p>
          <a:p>
            <a:r>
              <a:rPr lang="cs-CZ" sz="3200" dirty="0" smtClean="0">
                <a:solidFill>
                  <a:srgbClr val="006699"/>
                </a:solidFill>
                <a:latin typeface="Comic Sans MS" panose="030F0702030302020204" pitchFamily="66" charset="0"/>
              </a:rPr>
              <a:t>Vítání a oslava jara, příroda se probouzí k životu</a:t>
            </a:r>
          </a:p>
          <a:p>
            <a:r>
              <a:rPr lang="cs-CZ" sz="3200" dirty="0" smtClean="0">
                <a:solidFill>
                  <a:srgbClr val="006699"/>
                </a:solidFill>
                <a:latin typeface="Comic Sans MS" panose="030F0702030302020204" pitchFamily="66" charset="0"/>
              </a:rPr>
              <a:t>Velikonoce jsou pohyblivé svátky, slaví se vždy 1.neděli po prvním jarním úplňku </a:t>
            </a:r>
          </a:p>
          <a:p>
            <a:pPr marL="0" indent="0">
              <a:buNone/>
            </a:pPr>
            <a:endParaRPr lang="cs-CZ" dirty="0" smtClean="0">
              <a:solidFill>
                <a:srgbClr val="00B05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  </a:t>
            </a:r>
            <a:endParaRPr lang="cs-CZ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60669" y="369537"/>
            <a:ext cx="60532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Proč jsou Velikonoce?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41512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junior.rozhlas.cz/sites/default/files/images/0359617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50" y="495965"/>
            <a:ext cx="576262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29950" y="495965"/>
            <a:ext cx="3275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Comic Sans MS" panose="030F0702030302020204" pitchFamily="66" charset="0"/>
              </a:rPr>
              <a:t>Velikonoční neděle</a:t>
            </a:r>
            <a:endParaRPr lang="cs-CZ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2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1756" y="365125"/>
            <a:ext cx="7092043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VELIKONOČNÍ NEDĚLE</a:t>
            </a:r>
            <a:br>
              <a:rPr lang="cs-CZ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Boží hod velikonoční </a:t>
            </a:r>
            <a:endParaRPr lang="cs-CZ" b="1" dirty="0">
              <a:solidFill>
                <a:srgbClr val="66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52018" y="1894340"/>
            <a:ext cx="7839982" cy="4351338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9933FF"/>
                </a:solidFill>
                <a:latin typeface="Comic Sans MS" panose="030F0702030302020204" pitchFamily="66" charset="0"/>
              </a:rPr>
              <a:t>Oslava zmrtvýchvstání Ježíše Krista</a:t>
            </a:r>
            <a:r>
              <a:rPr lang="cs-CZ" b="1" dirty="0" smtClean="0">
                <a:solidFill>
                  <a:srgbClr val="9933FF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cs-CZ" b="1" dirty="0" smtClean="0">
              <a:solidFill>
                <a:srgbClr val="9933FF"/>
              </a:solidFill>
              <a:latin typeface="Comic Sans MS" panose="030F0702030302020204" pitchFamily="66" charset="0"/>
            </a:endParaRPr>
          </a:p>
          <a:p>
            <a:r>
              <a:rPr lang="cs-CZ" b="1" dirty="0" smtClean="0">
                <a:solidFill>
                  <a:srgbClr val="9933FF"/>
                </a:solidFill>
                <a:latin typeface="Comic Sans MS" panose="030F0702030302020204" pitchFamily="66" charset="0"/>
              </a:rPr>
              <a:t>Provádělo se svěcení velikonočních pokrmů.</a:t>
            </a:r>
          </a:p>
          <a:p>
            <a:endParaRPr lang="cs-CZ" b="1" dirty="0" smtClean="0">
              <a:solidFill>
                <a:srgbClr val="9933FF"/>
              </a:solidFill>
              <a:latin typeface="Comic Sans MS" panose="030F0702030302020204" pitchFamily="66" charset="0"/>
            </a:endParaRPr>
          </a:p>
          <a:p>
            <a:r>
              <a:rPr lang="cs-CZ" b="1" dirty="0">
                <a:solidFill>
                  <a:srgbClr val="9933FF"/>
                </a:solidFill>
                <a:latin typeface="Comic Sans MS" panose="030F0702030302020204" pitchFamily="66" charset="0"/>
              </a:rPr>
              <a:t>Den radosti a hodování – jedla se velikonoční nádivka, jehněčí, skopové, telecí</a:t>
            </a:r>
            <a:r>
              <a:rPr lang="cs-CZ" b="1" dirty="0" smtClean="0">
                <a:solidFill>
                  <a:srgbClr val="9933FF"/>
                </a:solidFill>
                <a:latin typeface="Comic Sans MS" panose="030F0702030302020204" pitchFamily="66" charset="0"/>
              </a:rPr>
              <a:t>…</a:t>
            </a:r>
          </a:p>
          <a:p>
            <a:endParaRPr lang="cs-CZ" b="1" dirty="0" smtClean="0">
              <a:solidFill>
                <a:srgbClr val="9933FF"/>
              </a:solidFill>
              <a:latin typeface="Comic Sans MS" panose="030F0702030302020204" pitchFamily="66" charset="0"/>
            </a:endParaRPr>
          </a:p>
          <a:p>
            <a:r>
              <a:rPr lang="cs-CZ" b="1" dirty="0" smtClean="0">
                <a:solidFill>
                  <a:srgbClr val="9933FF"/>
                </a:solidFill>
                <a:latin typeface="Comic Sans MS" panose="030F0702030302020204" pitchFamily="66" charset="0"/>
              </a:rPr>
              <a:t>Oslava jara</a:t>
            </a:r>
            <a:endParaRPr lang="cs-CZ" b="1" dirty="0">
              <a:solidFill>
                <a:srgbClr val="9933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Velikonoční neděle - Oficiální stránka obce Kobeř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" y="838199"/>
            <a:ext cx="3880304" cy="58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8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elikonoční věnec: Inspirujte se parádou za pár korun! | BydlímeKvalitně.cz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r="2975"/>
          <a:stretch/>
        </p:blipFill>
        <p:spPr bwMode="auto">
          <a:xfrm>
            <a:off x="7844481" y="0"/>
            <a:ext cx="2808588" cy="26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44343" cy="3624943"/>
          </a:xfrm>
          <a:prstGeom prst="rect">
            <a:avLst/>
          </a:prstGeom>
        </p:spPr>
      </p:pic>
      <p:pic>
        <p:nvPicPr>
          <p:cNvPr id="3" name="Picture 6" descr="Velikonoční stolování: sváteční tabuli zpestří ubrousky,… | iReceptář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81" y="2666688"/>
            <a:ext cx="6283826" cy="41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Dekorace: Kraslice se srdíčk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 b="4200"/>
          <a:stretch/>
        </p:blipFill>
        <p:spPr bwMode="auto">
          <a:xfrm>
            <a:off x="1322597" y="3755571"/>
            <a:ext cx="278949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2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10" y="438603"/>
            <a:ext cx="5725886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VELIKONOČNÍ</a:t>
            </a:r>
            <a:b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 PONDĚLÍ</a:t>
            </a:r>
            <a:endParaRPr lang="cs-CZ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7022" y="1679594"/>
            <a:ext cx="49366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Chlapci chodí s pomlázkami (</a:t>
            </a:r>
            <a:r>
              <a:rPr lang="cs-CZ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tatar</a:t>
            </a:r>
            <a:r>
              <a:rPr lang="cs-CZ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cs-CZ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pomihoda</a:t>
            </a:r>
            <a:r>
              <a:rPr lang="cs-CZ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mrskačka, </a:t>
            </a:r>
            <a:r>
              <a:rPr lang="cs-CZ" sz="2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šlahačka</a:t>
            </a:r>
            <a:r>
              <a:rPr lang="cs-CZ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..) koledovat, šlehají děvčata, aby si za zvuku koled vysloužili vajíčko. Šlehání se dělá proto, aby děvčata zůstala krásná, zdravá, pilná a veselá po celý další rok.</a:t>
            </a:r>
          </a:p>
        </p:txBody>
      </p:sp>
      <p:pic>
        <p:nvPicPr>
          <p:cNvPr id="6" name="Picture 2" descr="https://junior.rozhlas.cz/sites/default/files/images/035964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55" y="306000"/>
            <a:ext cx="7061088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5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BRAZEM: Extra &quot;žíly&quot;, mazance, politici v sedle. Haleluja, Velikonoce! |  Týden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62" y="1690688"/>
            <a:ext cx="6324954" cy="42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ílá sobota | Rádio Jun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1796"/>
            <a:ext cx="5577190" cy="418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903" y="301625"/>
            <a:ext cx="10515600" cy="4351338"/>
          </a:xfrm>
        </p:spPr>
        <p:txBody>
          <a:bodyPr/>
          <a:lstStyle/>
          <a:p>
            <a:r>
              <a:rPr lang="cs-CZ" b="1" dirty="0">
                <a:latin typeface="Comic Sans MS" panose="030F0702030302020204" pitchFamily="66" charset="0"/>
              </a:rPr>
              <a:t>Vejce jsou symbolem nového života a zrození, a proto jsou tím hlavním darem. Kromě vajíček se dávaly také různé dobroty a laskominy.</a:t>
            </a:r>
          </a:p>
          <a:p>
            <a:r>
              <a:rPr lang="cs-CZ" b="1" dirty="0">
                <a:latin typeface="Comic Sans MS" panose="030F0702030302020204" pitchFamily="66" charset="0"/>
              </a:rPr>
              <a:t>Děvčata vázala chlapcům na pomlázku pentličky a podle barvy mohli chlapci poznat, jaké city k nim </a:t>
            </a:r>
            <a:r>
              <a:rPr lang="cs-CZ" b="1" dirty="0" smtClean="0">
                <a:latin typeface="Comic Sans MS" panose="030F0702030302020204" pitchFamily="66" charset="0"/>
              </a:rPr>
              <a:t>           dívky </a:t>
            </a:r>
            <a:r>
              <a:rPr lang="cs-CZ" b="1" dirty="0">
                <a:latin typeface="Comic Sans MS" panose="030F0702030302020204" pitchFamily="66" charset="0"/>
              </a:rPr>
              <a:t>chovají (</a:t>
            </a:r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červená </a:t>
            </a:r>
            <a:r>
              <a:rPr lang="cs-CZ" b="1" dirty="0">
                <a:latin typeface="Comic Sans MS" panose="030F0702030302020204" pitchFamily="66" charset="0"/>
              </a:rPr>
              <a:t>láska, </a:t>
            </a:r>
            <a:r>
              <a:rPr lang="cs-CZ" b="1" dirty="0">
                <a:solidFill>
                  <a:srgbClr val="0070C0"/>
                </a:solidFill>
                <a:latin typeface="Comic Sans MS" panose="030F0702030302020204" pitchFamily="66" charset="0"/>
              </a:rPr>
              <a:t>modrá </a:t>
            </a:r>
            <a:r>
              <a:rPr lang="cs-CZ" b="1" dirty="0">
                <a:latin typeface="Comic Sans MS" panose="030F0702030302020204" pitchFamily="66" charset="0"/>
              </a:rPr>
              <a:t>naděje, </a:t>
            </a:r>
            <a:r>
              <a:rPr lang="cs-CZ" b="1" dirty="0" smtClean="0">
                <a:latin typeface="Comic Sans MS" panose="030F0702030302020204" pitchFamily="66" charset="0"/>
              </a:rPr>
              <a:t>         </a:t>
            </a:r>
            <a:r>
              <a:rPr lang="cs-CZ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zelená </a:t>
            </a:r>
            <a:r>
              <a:rPr lang="cs-CZ" b="1" dirty="0" smtClean="0">
                <a:latin typeface="Comic Sans MS" panose="030F0702030302020204" pitchFamily="66" charset="0"/>
              </a:rPr>
              <a:t>sympatie, </a:t>
            </a:r>
            <a:r>
              <a:rPr lang="cs-CZ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žlutá </a:t>
            </a:r>
            <a:r>
              <a:rPr lang="cs-CZ" b="1" dirty="0">
                <a:latin typeface="Comic Sans MS" panose="030F0702030302020204" pitchFamily="66" charset="0"/>
              </a:rPr>
              <a:t>odmítnutí.</a:t>
            </a:r>
          </a:p>
          <a:p>
            <a:r>
              <a:rPr lang="cs-CZ" b="1" dirty="0">
                <a:latin typeface="Comic Sans MS" panose="030F0702030302020204" pitchFamily="66" charset="0"/>
              </a:rPr>
              <a:t>Někde přetrval i zvyk polévání vodou.</a:t>
            </a:r>
          </a:p>
        </p:txBody>
      </p:sp>
      <p:pic>
        <p:nvPicPr>
          <p:cNvPr id="4100" name="Picture 4" descr="Velikonoční malovaná vajíčka voskem, kraslice - Dešenice, Klatovy -  Sbazar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8" y="3921340"/>
            <a:ext cx="3706368" cy="277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elikonoční koleda pro děti i pro chlapy | Prima Fre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50" y="3760241"/>
            <a:ext cx="4409440" cy="293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apomenuté velikonoční zvyky a tradice - MFP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539" y="522514"/>
            <a:ext cx="37623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25" y="-1"/>
            <a:ext cx="3600000" cy="5104000"/>
          </a:xfrm>
          <a:prstGeom prst="rect">
            <a:avLst/>
          </a:prstGeom>
        </p:spPr>
      </p:pic>
      <p:pic>
        <p:nvPicPr>
          <p:cNvPr id="1026" name="Picture 2" descr="koledy - VELIKONOČNÍ VAJÍČK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6" b="30351"/>
          <a:stretch/>
        </p:blipFill>
        <p:spPr bwMode="auto">
          <a:xfrm>
            <a:off x="8723827" y="3992083"/>
            <a:ext cx="3468173" cy="28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74" y="21242"/>
            <a:ext cx="3600000" cy="5061515"/>
          </a:xfrm>
          <a:prstGeom prst="rect">
            <a:avLst/>
          </a:prstGeom>
        </p:spPr>
      </p:pic>
      <p:pic>
        <p:nvPicPr>
          <p:cNvPr id="1028" name="Picture 4" descr="koledy - VELIKONOČNÍ VAJÍČK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9581" r="34768" b="21689"/>
          <a:stretch/>
        </p:blipFill>
        <p:spPr bwMode="auto">
          <a:xfrm>
            <a:off x="0" y="4029898"/>
            <a:ext cx="3415942" cy="28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dlý papír na CUPCAKES A PERNÍČKY: VELIKONOČNÍ SLEPIČKA - Sladké Potřeby 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8" y="1359458"/>
            <a:ext cx="2385081" cy="23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tapeta Zajíček a velikonoční vajíčko kreslené ilustrace - PIXERS.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25" y="1149532"/>
            <a:ext cx="2158440" cy="21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▷ TOP 41 velikonočních obrázků ke stažení zdarma pro rok 20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43" y="4737371"/>
            <a:ext cx="2036746" cy="20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ak vypadaly Velikonoce podle Josefa Lady? – G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870"/>
            <a:ext cx="2759931" cy="413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Jak vypadaly Velikonoce podle Josefa Lady? – Strana 3 – G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87" y="1261032"/>
            <a:ext cx="3197913" cy="43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Veselé Velikonoce « Josef L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16" y="0"/>
            <a:ext cx="5191285" cy="66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UŽIJTE SI HEZKÉ VELIKONOCE</a:t>
            </a:r>
            <a:r>
              <a:rPr lang="cs-CZ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!</a:t>
            </a:r>
            <a:endParaRPr lang="cs-CZ" dirty="0">
              <a:solidFill>
                <a:srgbClr val="0099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Zajíc snáší vejce? Ten velikonoční ano — ČT24 — Česká telev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70" y="1179237"/>
            <a:ext cx="8382000" cy="55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517" y="70087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Kdy jsou Velikonoce?</a:t>
            </a:r>
            <a:endParaRPr lang="cs-CZ" b="1" dirty="0">
              <a:solidFill>
                <a:srgbClr val="9933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/>
          <a:stretch/>
        </p:blipFill>
        <p:spPr>
          <a:xfrm>
            <a:off x="33836" y="1359057"/>
            <a:ext cx="4665066" cy="33718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74939" y="4858805"/>
            <a:ext cx="1782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6666FF"/>
                </a:solidFill>
                <a:latin typeface="Comic Sans MS" panose="030F0702030302020204" pitchFamily="66" charset="0"/>
              </a:rPr>
              <a:t>JARO</a:t>
            </a:r>
            <a:endParaRPr lang="cs-CZ" sz="4400" b="1" dirty="0">
              <a:solidFill>
                <a:srgbClr val="66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22517" y="5652184"/>
            <a:ext cx="308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20.3.2022</a:t>
            </a:r>
            <a:endParaRPr lang="cs-CZ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0" r="21027"/>
          <a:stretch/>
        </p:blipFill>
        <p:spPr>
          <a:xfrm>
            <a:off x="4742355" y="3463893"/>
            <a:ext cx="3442481" cy="3384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177911" y="1321776"/>
            <a:ext cx="27551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1.JARNÍ </a:t>
            </a:r>
            <a:endParaRPr lang="cs-CZ" sz="44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cs-CZ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ÚPLNĚK</a:t>
            </a:r>
            <a:endParaRPr lang="cs-CZ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018520" y="2694452"/>
            <a:ext cx="308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6666FF"/>
                </a:solidFill>
                <a:latin typeface="Comic Sans MS" panose="030F0702030302020204" pitchFamily="66" charset="0"/>
              </a:rPr>
              <a:t>16.4.2022</a:t>
            </a:r>
            <a:endParaRPr lang="cs-CZ" sz="4400" b="1" dirty="0">
              <a:solidFill>
                <a:srgbClr val="6666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Velikonoce letos budou jiné. I tak si je ale můžeme užít | Plzeň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6"/>
          <a:stretch/>
        </p:blipFill>
        <p:spPr bwMode="auto">
          <a:xfrm>
            <a:off x="8412118" y="1130907"/>
            <a:ext cx="363171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942873" y="4777073"/>
            <a:ext cx="43572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6666FF"/>
                </a:solidFill>
                <a:latin typeface="Comic Sans MS" panose="030F0702030302020204" pitchFamily="66" charset="0"/>
              </a:rPr>
              <a:t>VELIKONOČNÍ</a:t>
            </a:r>
          </a:p>
          <a:p>
            <a:pPr algn="ctr"/>
            <a:r>
              <a:rPr lang="cs-CZ" sz="4400" b="1" dirty="0" smtClean="0">
                <a:solidFill>
                  <a:srgbClr val="6666FF"/>
                </a:solidFill>
                <a:latin typeface="Comic Sans MS" panose="030F0702030302020204" pitchFamily="66" charset="0"/>
              </a:rPr>
              <a:t>NEDĚLE</a:t>
            </a:r>
            <a:endParaRPr lang="cs-CZ" sz="4400" b="1" dirty="0">
              <a:solidFill>
                <a:srgbClr val="66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870966" y="6151038"/>
            <a:ext cx="308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17.4.2022</a:t>
            </a:r>
            <a:endParaRPr lang="cs-CZ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PŘEDVELIKONOČNÍ OBDOBÍ</a:t>
            </a:r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40 denní půst</a:t>
            </a:r>
            <a:endParaRPr lang="cs-CZ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Začíná po masopustu na POPELEČNÍ STŘEDU (2.3)</a:t>
            </a:r>
            <a:endParaRPr lang="cs-CZ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r>
              <a:rPr lang="cs-CZ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Každá neděle do Velikonoc má své jméno </a:t>
            </a:r>
            <a:r>
              <a:rPr lang="cs-CZ" dirty="0">
                <a:solidFill>
                  <a:srgbClr val="000099"/>
                </a:solidFill>
                <a:latin typeface="Comic Sans MS" panose="030F0702030302020204" pitchFamily="66" charset="0"/>
              </a:rPr>
              <a:t>i</a:t>
            </a:r>
            <a:r>
              <a:rPr lang="cs-CZ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význam</a:t>
            </a:r>
            <a:endParaRPr lang="cs-CZ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Masopust, popeleční středa, postní doba, 40 dnů do Velikon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7" y="3040191"/>
            <a:ext cx="4112532" cy="342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ŽENA-IN - Dnes je Popeleční středa a začátek období půstu. Nejde však jen o  odepření jíd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85" y="3421516"/>
            <a:ext cx="4566557" cy="304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rgbClr val="006699"/>
                </a:solidFill>
                <a:latin typeface="Comic Sans MS" panose="030F0702030302020204" pitchFamily="66" charset="0"/>
              </a:rPr>
              <a:t>1. NEDĚLE = ČERNÁ, LIŠČÍ, PUČÁLKA</a:t>
            </a:r>
            <a:br>
              <a:rPr lang="cs-CZ" b="1" dirty="0" smtClean="0">
                <a:solidFill>
                  <a:srgbClr val="006699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006699"/>
                </a:solidFill>
                <a:latin typeface="Comic Sans MS" panose="030F0702030302020204" pitchFamily="66" charset="0"/>
              </a:rPr>
              <a:t>6.3.</a:t>
            </a:r>
            <a:endParaRPr lang="cs-CZ" b="1" dirty="0">
              <a:solidFill>
                <a:srgbClr val="00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Ženy si oblékaly černé šaty.</a:t>
            </a:r>
          </a:p>
          <a:p>
            <a:r>
              <a:rPr lang="cs-CZ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Jedl se opražený a okořeněný napučený hrách – pučálka.</a:t>
            </a:r>
          </a:p>
          <a:p>
            <a:r>
              <a:rPr lang="cs-CZ" dirty="0" smtClean="0">
                <a:solidFill>
                  <a:srgbClr val="009999"/>
                </a:solidFill>
                <a:latin typeface="Comic Sans MS" panose="030F0702030302020204" pitchFamily="66" charset="0"/>
              </a:rPr>
              <a:t>Někde matky pekly preclíky, které rozvěsily po stromech. Dětem říkaly, že jim je nechala liška, která běžela kolem.</a:t>
            </a:r>
            <a:endParaRPr lang="cs-CZ" dirty="0">
              <a:solidFill>
                <a:srgbClr val="0099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Bezlepkové liščí preclí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08" y="4196917"/>
            <a:ext cx="3816125" cy="24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ezlepkové liščí preclí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64" y="3986915"/>
            <a:ext cx="3541031" cy="26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2. NEDĚLE = PRAŽNÁ, ČERNÁ</a:t>
            </a:r>
            <a:br>
              <a:rPr lang="cs-CZ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13. 2.</a:t>
            </a:r>
            <a:endParaRPr lang="cs-CZ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07482"/>
          </a:xfrm>
        </p:spPr>
        <p:txBody>
          <a:bodyPr/>
          <a:lstStyle/>
          <a:p>
            <a:r>
              <a:rPr lang="cs-CZ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Nazvaná opět dle černého oděvu žen nebo podle pokrmu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   pražmo = opražená naklíčená obilná zrna buď osolená a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009900"/>
                </a:solidFill>
                <a:latin typeface="Comic Sans MS" panose="030F0702030302020204" pitchFamily="66" charset="0"/>
              </a:rPr>
              <a:t>   opepřená nebo s cukrem skořicí a máslem</a:t>
            </a:r>
            <a:endParaRPr lang="cs-CZ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Pražmo — Recepty — Herbář — Česká telev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15094"/>
            <a:ext cx="5815919" cy="327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663300"/>
                </a:solidFill>
                <a:latin typeface="Comic Sans MS" panose="030F0702030302020204" pitchFamily="66" charset="0"/>
              </a:rPr>
              <a:t>3. NEDĚLE = KÝCHAVÁ</a:t>
            </a:r>
            <a:br>
              <a:rPr lang="cs-CZ" b="1" dirty="0" smtClean="0">
                <a:solidFill>
                  <a:srgbClr val="663300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663300"/>
                </a:solidFill>
                <a:latin typeface="Comic Sans MS" panose="030F0702030302020204" pitchFamily="66" charset="0"/>
              </a:rPr>
              <a:t>20. 3. </a:t>
            </a:r>
            <a:endParaRPr lang="cs-CZ" b="1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Kdo v tento den 3x za sebou kýchne, bude zdráv celý rok (kýchání se považovalo za zdravé).</a:t>
            </a:r>
            <a:endParaRPr lang="cs-CZ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Velikonoční půst a co o něm ještě nevíte | Prima nápa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02" y="3052013"/>
            <a:ext cx="5073196" cy="338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A50021"/>
                </a:solidFill>
                <a:latin typeface="Comic Sans MS" panose="030F0702030302020204" pitchFamily="66" charset="0"/>
              </a:rPr>
              <a:t>4. NEDĚLE = DRUŽEBNÁ</a:t>
            </a:r>
            <a:br>
              <a:rPr lang="cs-CZ" b="1" dirty="0" smtClean="0">
                <a:solidFill>
                  <a:srgbClr val="A50021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A50021"/>
                </a:solidFill>
                <a:latin typeface="Comic Sans MS" panose="030F0702030302020204" pitchFamily="66" charset="0"/>
              </a:rPr>
              <a:t>27. 3. </a:t>
            </a:r>
            <a:endParaRPr lang="cs-CZ" b="1" dirty="0">
              <a:solidFill>
                <a:srgbClr val="A5002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109607" cy="4860925"/>
          </a:xfrm>
        </p:spPr>
        <p:txBody>
          <a:bodyPr/>
          <a:lstStyle/>
          <a:p>
            <a:r>
              <a:rPr lang="cs-CZ" dirty="0" smtClean="0">
                <a:solidFill>
                  <a:srgbClr val="990033"/>
                </a:solidFill>
                <a:latin typeface="Comic Sans MS" panose="030F0702030302020204" pitchFamily="66" charset="0"/>
              </a:rPr>
              <a:t>Mládež se veselila, pořádaly se tancovačky, pekly se koláče – </a:t>
            </a:r>
            <a:r>
              <a:rPr lang="cs-CZ" dirty="0" err="1" smtClean="0">
                <a:solidFill>
                  <a:srgbClr val="990033"/>
                </a:solidFill>
                <a:latin typeface="Comic Sans MS" panose="030F0702030302020204" pitchFamily="66" charset="0"/>
              </a:rPr>
              <a:t>družbance</a:t>
            </a:r>
            <a:r>
              <a:rPr lang="cs-CZ" dirty="0" smtClean="0">
                <a:solidFill>
                  <a:srgbClr val="990033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cs-CZ" dirty="0" smtClean="0">
                <a:solidFill>
                  <a:srgbClr val="990033"/>
                </a:solidFill>
                <a:latin typeface="Comic Sans MS" panose="030F0702030302020204" pitchFamily="66" charset="0"/>
              </a:rPr>
              <a:t>Družba se ženichem šli do domu, kam chtěli přijít o pomlázku na námluvy.</a:t>
            </a:r>
          </a:p>
          <a:p>
            <a:r>
              <a:rPr lang="cs-CZ" dirty="0" smtClean="0">
                <a:solidFill>
                  <a:srgbClr val="990033"/>
                </a:solidFill>
                <a:latin typeface="Comic Sans MS" panose="030F0702030302020204" pitchFamily="66" charset="0"/>
              </a:rPr>
              <a:t>Někde děvčata volila královničku a vítala jaro.</a:t>
            </a:r>
            <a:endParaRPr lang="cs-CZ" dirty="0">
              <a:solidFill>
                <a:srgbClr val="99003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AutoShape 4" descr="Čtvrtá neděle v postu (Laetare) zvaná „družebná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4" name="Picture 6" descr="ČESKÝ ROK JOSEFA LADY: Čtvrtá postní neděle – Družebná (letos 27. března)Za  krásnější Vimperk | Za krásnější Vimpe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45" y="1654174"/>
            <a:ext cx="4481959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5. NEDĚLE = SMRTNÁ</a:t>
            </a:r>
            <a:br>
              <a:rPr lang="cs-CZ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3. 4. </a:t>
            </a:r>
            <a:endParaRPr lang="cs-CZ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Vynášení Smrtky – Morany, obchůzky vesnicí a poté vhození Smrtky do potoka či ze skály.</a:t>
            </a:r>
            <a:endParaRPr lang="cs-CZ" dirty="0">
              <a:solidFill>
                <a:srgbClr val="9933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Picture 4" descr="Tradiční vynášení Morany - Rodinné výl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97" y="2655498"/>
            <a:ext cx="7525203" cy="394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ynášení Morany v Českých Budějovicích - Ententyky.cz - Plno rad, kde si  hr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1" y="2896897"/>
            <a:ext cx="3644591" cy="273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mrtná neděle tradice a zvyky. Vynáší se smrt, chodí s lítem a vítá jaro |  Prima Liv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93" y="4865914"/>
            <a:ext cx="3245189" cy="182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BA07360D28864D899D687E912090A7" ma:contentTypeVersion="11" ma:contentTypeDescription="Vytvoří nový dokument" ma:contentTypeScope="" ma:versionID="5d611312d31a929240d17bbd74a4847c">
  <xsd:schema xmlns:xsd="http://www.w3.org/2001/XMLSchema" xmlns:xs="http://www.w3.org/2001/XMLSchema" xmlns:p="http://schemas.microsoft.com/office/2006/metadata/properties" xmlns:ns3="6374db52-6ab2-452f-ac0b-54761161f77c" xmlns:ns4="d37d8f9b-3a2e-418b-b62d-09b9045dfe9b" targetNamespace="http://schemas.microsoft.com/office/2006/metadata/properties" ma:root="true" ma:fieldsID="23322620ce9f61c0d51ce731f12248b9" ns3:_="" ns4:_="">
    <xsd:import namespace="6374db52-6ab2-452f-ac0b-54761161f77c"/>
    <xsd:import namespace="d37d8f9b-3a2e-418b-b62d-09b9045dfe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4db52-6ab2-452f-ac0b-54761161f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d8f9b-3a2e-418b-b62d-09b9045dfe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5103D3-3726-4486-B9C4-90D6903A0B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74db52-6ab2-452f-ac0b-54761161f77c"/>
    <ds:schemaRef ds:uri="d37d8f9b-3a2e-418b-b62d-09b9045dfe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682BF4-5AB2-483D-9195-68D21F3EFF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D8EA8F-42EC-4F86-B76F-A1076835905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d37d8f9b-3a2e-418b-b62d-09b9045dfe9b"/>
    <ds:schemaRef ds:uri="6374db52-6ab2-452f-ac0b-54761161f77c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720</Words>
  <Application>Microsoft Office PowerPoint</Application>
  <PresentationFormat>Širokoúhlá obrazovka</PresentationFormat>
  <Paragraphs>80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Motiv Office</vt:lpstr>
      <vt:lpstr>VELIKONOCE</vt:lpstr>
      <vt:lpstr>Prezentace aplikace PowerPoint</vt:lpstr>
      <vt:lpstr>Kdy jsou Velikonoce?</vt:lpstr>
      <vt:lpstr>PŘEDVELIKONOČNÍ OBDOBÍ 40 denní půst</vt:lpstr>
      <vt:lpstr>1. NEDĚLE = ČERNÁ, LIŠČÍ, PUČÁLKA 6.3.</vt:lpstr>
      <vt:lpstr>2. NEDĚLE = PRAŽNÁ, ČERNÁ 13. 2.</vt:lpstr>
      <vt:lpstr>3. NEDĚLE = KÝCHAVÁ 20. 3. </vt:lpstr>
      <vt:lpstr>4. NEDĚLE = DRUŽEBNÁ 27. 3. </vt:lpstr>
      <vt:lpstr>5. NEDĚLE = SMRTNÁ 3. 4. </vt:lpstr>
      <vt:lpstr>6. NEDĚLE = KVĚTNÁ, PALMOVÁ 10. 4.</vt:lpstr>
      <vt:lpstr>PAŠIJOVÝ TÝDEN – poslední týden půstu </vt:lpstr>
      <vt:lpstr>Prezentace aplikace PowerPoint</vt:lpstr>
      <vt:lpstr>Prezentace aplikace PowerPoint</vt:lpstr>
      <vt:lpstr>Prezentace aplikace PowerPoint</vt:lpstr>
      <vt:lpstr>Prezentace aplikace PowerPoint</vt:lpstr>
      <vt:lpstr>VELKÝ PÁTEK</vt:lpstr>
      <vt:lpstr>BÍLÁ SOBOTA</vt:lpstr>
      <vt:lpstr>Prezentace aplikace PowerPoint</vt:lpstr>
      <vt:lpstr>Prezentace aplikace PowerPoint</vt:lpstr>
      <vt:lpstr>Prezentace aplikace PowerPoint</vt:lpstr>
      <vt:lpstr>VELIKONOČNÍ NEDĚLE Boží hod velikonoční </vt:lpstr>
      <vt:lpstr>Prezentace aplikace PowerPoint</vt:lpstr>
      <vt:lpstr>VELIKONOČNÍ  PONDĚLÍ</vt:lpstr>
      <vt:lpstr>Prezentace aplikace PowerPoint</vt:lpstr>
      <vt:lpstr>Prezentace aplikace PowerPoint</vt:lpstr>
      <vt:lpstr>Prezentace aplikace PowerPoint</vt:lpstr>
      <vt:lpstr>Prezentace aplikace PowerPoint</vt:lpstr>
      <vt:lpstr>UŽIJTE SI HEZKÉ VELIKONOCE!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VELIKONOCE</dc:title>
  <dc:creator>Blanka Staňková</dc:creator>
  <cp:lastModifiedBy>Blanka Staňková</cp:lastModifiedBy>
  <cp:revision>28</cp:revision>
  <dcterms:created xsi:type="dcterms:W3CDTF">2022-04-07T15:40:57Z</dcterms:created>
  <dcterms:modified xsi:type="dcterms:W3CDTF">2022-04-09T14:17:29Z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0x01010042BA07360D28864D899D687E912090A7</vt:lpwstr>
  </property>
</Properties>
</file>