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6" r:id="rId4"/>
    <p:sldId id="266" r:id="rId5"/>
    <p:sldId id="259" r:id="rId6"/>
    <p:sldId id="257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D9"/>
    <a:srgbClr val="FF99CC"/>
    <a:srgbClr val="EA0000"/>
    <a:srgbClr val="D00000"/>
    <a:srgbClr val="4D4D4D"/>
    <a:srgbClr val="D7480F"/>
    <a:srgbClr val="292929"/>
    <a:srgbClr val="66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-2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FFE2D-9A71-46F4-8DCE-38B26F9908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8762C-8A52-4EF6-A3CA-5BB4D1A565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D5096-D23D-43C0-88CF-F693F60884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6F953-3241-4F95-9B46-9B7F1767C7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6339A-6F2B-4C95-ACF9-B76D6F3C55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4D5DC-72F9-40F8-ACB9-F5B92A2AC7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23729-AFD1-46C1-B702-8B4403A4BE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32EE3-D0A6-4090-99F9-95116C6204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8BD4A-459A-4CBD-BB02-4F21954391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7B753-E011-4C6F-B9B8-76038692C7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CE130-B7B6-4373-8102-BF463E4D2D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781A275-53D4-4BCC-8F2B-E3F6F4F899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0825" y="1052513"/>
            <a:ext cx="8642350" cy="792162"/>
          </a:xfrm>
          <a:prstGeom prst="rect">
            <a:avLst/>
          </a:prstGeom>
          <a:solidFill>
            <a:srgbClr val="C00000">
              <a:alpha val="74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cs-CZ" sz="3800" b="1" kern="0" dirty="0">
                <a:solidFill>
                  <a:schemeClr val="accent3">
                    <a:lumMod val="95000"/>
                  </a:schemeClr>
                </a:solidFill>
                <a:latin typeface="Arial" charset="0"/>
                <a:ea typeface="+mj-ea"/>
                <a:cs typeface="+mj-cs"/>
              </a:rPr>
              <a:t>ROZDĚLENÍ CHEMICKÝCH PRVKŮ</a:t>
            </a:r>
          </a:p>
        </p:txBody>
      </p:sp>
      <p:pic>
        <p:nvPicPr>
          <p:cNvPr id="2051" name="Picture 2" descr="E:\Ch projekt\8 -nebezpečné látky - test HOTPOT\logo bar.jpg"/>
          <p:cNvPicPr>
            <a:picLocks noChangeAspect="1" noChangeArrowheads="1"/>
          </p:cNvPicPr>
          <p:nvPr/>
        </p:nvPicPr>
        <p:blipFill>
          <a:blip r:embed="rId2" cstate="print"/>
          <a:srcRect t="12239"/>
          <a:stretch>
            <a:fillRect/>
          </a:stretch>
        </p:blipFill>
        <p:spPr bwMode="auto">
          <a:xfrm>
            <a:off x="4787900" y="74613"/>
            <a:ext cx="4248150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7" descr="C:\Users\marsik\Desktop\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40583">
            <a:off x="669925" y="4654550"/>
            <a:ext cx="2416175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8" descr="C:\Users\marsik\Desktop\p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360428">
            <a:off x="6356350" y="2554288"/>
            <a:ext cx="2303463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9" descr="C:\Users\marsik\Desktop\prvky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653910">
            <a:off x="3651250" y="3636963"/>
            <a:ext cx="2314575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0" descr="C:\Users\marsik\Desktop\prv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825" y="5229225"/>
            <a:ext cx="3567113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1" descr="C:\Users\marsik\Desktop\prvk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288" y="2205038"/>
            <a:ext cx="356552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eriodicTable"/>
          <p:cNvPicPr>
            <a:picLocks noChangeAspect="1" noChangeArrowheads="1"/>
          </p:cNvPicPr>
          <p:nvPr/>
        </p:nvPicPr>
        <p:blipFill>
          <a:blip r:embed="rId2" cstate="print"/>
          <a:srcRect l="1476" r="1476"/>
          <a:stretch>
            <a:fillRect/>
          </a:stretch>
        </p:blipFill>
        <p:spPr bwMode="auto">
          <a:xfrm>
            <a:off x="0" y="333375"/>
            <a:ext cx="9144000" cy="619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765175"/>
            <a:ext cx="8640762" cy="59118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>
                <a:latin typeface="Arial" charset="0"/>
              </a:rPr>
              <a:t>Dnes je známo několik milionů</a:t>
            </a:r>
          </a:p>
          <a:p>
            <a:pPr eaLnBrk="1" hangingPunct="1">
              <a:buFontTx/>
              <a:buNone/>
            </a:pPr>
            <a:r>
              <a:rPr lang="cs-CZ" smtClean="0">
                <a:latin typeface="Arial" charset="0"/>
              </a:rPr>
              <a:t>chemických sloučenin,</a:t>
            </a:r>
          </a:p>
          <a:p>
            <a:pPr eaLnBrk="1" hangingPunct="1">
              <a:buFontTx/>
              <a:buNone/>
            </a:pPr>
            <a:r>
              <a:rPr lang="cs-CZ" smtClean="0">
                <a:latin typeface="Arial" charset="0"/>
              </a:rPr>
              <a:t>ale jen asi </a:t>
            </a:r>
            <a:r>
              <a:rPr lang="cs-CZ" b="1" smtClean="0">
                <a:solidFill>
                  <a:srgbClr val="C00000"/>
                </a:solidFill>
                <a:latin typeface="Arial" charset="0"/>
              </a:rPr>
              <a:t>118 chemických prvků.</a:t>
            </a:r>
          </a:p>
          <a:p>
            <a:pPr eaLnBrk="1" hangingPunct="1">
              <a:buFontTx/>
              <a:buNone/>
            </a:pPr>
            <a:endParaRPr lang="cs-CZ" b="1" smtClean="0">
              <a:solidFill>
                <a:srgbClr val="990000"/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cs-CZ" sz="3000" b="1" smtClean="0">
                <a:solidFill>
                  <a:srgbClr val="000000"/>
                </a:solidFill>
                <a:latin typeface="Arial" charset="0"/>
              </a:rPr>
              <a:t> podle výskytu rozlišujeme chemické prvky</a:t>
            </a:r>
          </a:p>
          <a:p>
            <a:pPr eaLnBrk="1" hangingPunct="1"/>
            <a:r>
              <a:rPr lang="cs-CZ" sz="3000" b="1" smtClean="0">
                <a:solidFill>
                  <a:srgbClr val="C00000"/>
                </a:solidFill>
                <a:latin typeface="Arial" charset="0"/>
              </a:rPr>
              <a:t>přirozené – </a:t>
            </a:r>
            <a:r>
              <a:rPr lang="cs-CZ" sz="3000" smtClean="0">
                <a:latin typeface="Arial" charset="0"/>
              </a:rPr>
              <a:t>vyskytují se v přírodě volně nebo </a:t>
            </a:r>
          </a:p>
          <a:p>
            <a:pPr eaLnBrk="1" hangingPunct="1">
              <a:buFontTx/>
              <a:buNone/>
            </a:pPr>
            <a:r>
              <a:rPr lang="cs-CZ" sz="3000" smtClean="0">
                <a:latin typeface="Arial" charset="0"/>
              </a:rPr>
              <a:t>                       ve sloučeninách (asi </a:t>
            </a:r>
            <a:r>
              <a:rPr lang="cs-CZ" sz="3000" smtClean="0">
                <a:solidFill>
                  <a:srgbClr val="010000"/>
                </a:solidFill>
                <a:latin typeface="Arial" charset="0"/>
              </a:rPr>
              <a:t>90 prvků)</a:t>
            </a:r>
          </a:p>
          <a:p>
            <a:pPr eaLnBrk="1" hangingPunct="1"/>
            <a:r>
              <a:rPr lang="cs-CZ" sz="3000" b="1" smtClean="0">
                <a:solidFill>
                  <a:srgbClr val="C00000"/>
                </a:solidFill>
                <a:latin typeface="Arial" charset="0"/>
              </a:rPr>
              <a:t>umělé – </a:t>
            </a:r>
            <a:r>
              <a:rPr lang="cs-CZ" sz="3000" smtClean="0">
                <a:solidFill>
                  <a:srgbClr val="010000"/>
                </a:solidFill>
                <a:latin typeface="Arial" charset="0"/>
              </a:rPr>
              <a:t>byly připraveny v laboratoři  </a:t>
            </a:r>
          </a:p>
          <a:p>
            <a:pPr eaLnBrk="1" hangingPunct="1">
              <a:buFontTx/>
              <a:buNone/>
            </a:pPr>
            <a:r>
              <a:rPr lang="cs-CZ" sz="3000" smtClean="0">
                <a:solidFill>
                  <a:srgbClr val="010000"/>
                </a:solidFill>
                <a:latin typeface="Arial" charset="0"/>
              </a:rPr>
              <a:t>                  (na konci periodické tabulky)</a:t>
            </a:r>
            <a:endParaRPr lang="cs-CZ" sz="3000" smtClean="0">
              <a:solidFill>
                <a:srgbClr val="3B3C5B"/>
              </a:solidFill>
              <a:latin typeface="Arial" charset="0"/>
            </a:endParaRPr>
          </a:p>
        </p:txBody>
      </p:sp>
      <p:pic>
        <p:nvPicPr>
          <p:cNvPr id="4099" name="Picture 8" descr="about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404813"/>
            <a:ext cx="2009775" cy="223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950" y="404813"/>
            <a:ext cx="8964613" cy="467995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cs-CZ" sz="3000" b="1" dirty="0" smtClean="0">
                <a:solidFill>
                  <a:srgbClr val="000000"/>
                </a:solidFill>
                <a:latin typeface="Arial" charset="0"/>
              </a:rPr>
              <a:t> podle skupenství dělíme chemické prvky na:</a:t>
            </a:r>
          </a:p>
          <a:p>
            <a:pPr eaLnBrk="1" hangingPunct="1">
              <a:defRPr/>
            </a:pPr>
            <a:r>
              <a:rPr lang="cs-CZ" sz="3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plynné – </a:t>
            </a:r>
            <a:r>
              <a:rPr lang="cs-CZ" sz="3000" dirty="0" smtClean="0">
                <a:latin typeface="Arial" pitchFamily="34" charset="0"/>
                <a:cs typeface="Arial" pitchFamily="34" charset="0"/>
              </a:rPr>
              <a:t>za normálních podmínek je to 11 prvků</a:t>
            </a:r>
          </a:p>
          <a:p>
            <a:pPr eaLnBrk="1" hangingPunct="1">
              <a:buFontTx/>
              <a:buNone/>
              <a:defRPr/>
            </a:pPr>
            <a:r>
              <a:rPr lang="cs-CZ" sz="3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cs-CZ" sz="3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cs-CZ" sz="3000" dirty="0" smtClean="0">
                <a:solidFill>
                  <a:srgbClr val="3F19CB"/>
                </a:solidFill>
                <a:latin typeface="Arial" charset="0"/>
              </a:rPr>
              <a:t>H</a:t>
            </a:r>
            <a:r>
              <a:rPr lang="cs-CZ" sz="3000" baseline="-25000" dirty="0" smtClean="0">
                <a:solidFill>
                  <a:srgbClr val="3F19CB"/>
                </a:solidFill>
                <a:latin typeface="Arial" charset="0"/>
              </a:rPr>
              <a:t>2</a:t>
            </a:r>
            <a:r>
              <a:rPr lang="cs-CZ" sz="3000" dirty="0" smtClean="0">
                <a:solidFill>
                  <a:srgbClr val="3F19CB"/>
                </a:solidFill>
                <a:latin typeface="Arial" charset="0"/>
              </a:rPr>
              <a:t> ,O</a:t>
            </a:r>
            <a:r>
              <a:rPr lang="cs-CZ" sz="3000" baseline="-25000" dirty="0" smtClean="0">
                <a:solidFill>
                  <a:srgbClr val="3F19CB"/>
                </a:solidFill>
                <a:latin typeface="Arial" charset="0"/>
              </a:rPr>
              <a:t>2</a:t>
            </a:r>
            <a:r>
              <a:rPr lang="cs-CZ" sz="3000" dirty="0" smtClean="0">
                <a:solidFill>
                  <a:srgbClr val="3F19CB"/>
                </a:solidFill>
                <a:latin typeface="Arial" charset="0"/>
              </a:rPr>
              <a:t> ,N</a:t>
            </a:r>
            <a:r>
              <a:rPr lang="cs-CZ" sz="3000" baseline="-25000" dirty="0" smtClean="0">
                <a:solidFill>
                  <a:srgbClr val="3F19CB"/>
                </a:solidFill>
                <a:latin typeface="Arial" charset="0"/>
              </a:rPr>
              <a:t>2</a:t>
            </a:r>
            <a:r>
              <a:rPr lang="cs-CZ" sz="3000" dirty="0" smtClean="0">
                <a:solidFill>
                  <a:srgbClr val="3F19CB"/>
                </a:solidFill>
                <a:latin typeface="Arial" charset="0"/>
              </a:rPr>
              <a:t> ,F</a:t>
            </a:r>
            <a:r>
              <a:rPr lang="cs-CZ" sz="3000" baseline="-25000" dirty="0" smtClean="0">
                <a:solidFill>
                  <a:srgbClr val="3F19CB"/>
                </a:solidFill>
                <a:latin typeface="Arial" charset="0"/>
              </a:rPr>
              <a:t>2</a:t>
            </a:r>
            <a:r>
              <a:rPr lang="cs-CZ" sz="3000" dirty="0" smtClean="0">
                <a:solidFill>
                  <a:srgbClr val="3F19CB"/>
                </a:solidFill>
                <a:latin typeface="Arial" charset="0"/>
              </a:rPr>
              <a:t> ,Cl</a:t>
            </a:r>
            <a:r>
              <a:rPr lang="cs-CZ" sz="3000" baseline="-25000" dirty="0" smtClean="0">
                <a:solidFill>
                  <a:srgbClr val="3F19CB"/>
                </a:solidFill>
                <a:latin typeface="Arial" charset="0"/>
              </a:rPr>
              <a:t>2 </a:t>
            </a:r>
            <a:r>
              <a:rPr lang="cs-CZ" sz="3000" dirty="0" smtClean="0">
                <a:solidFill>
                  <a:srgbClr val="3F19CB"/>
                </a:solidFill>
                <a:latin typeface="Arial" charset="0"/>
              </a:rPr>
              <a:t>, vzácné plyny)</a:t>
            </a:r>
            <a:endParaRPr lang="cs-CZ" sz="3000" b="1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cs-CZ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kapalné – </a:t>
            </a:r>
            <a:r>
              <a:rPr lang="cs-CZ" sz="3000" dirty="0" smtClean="0">
                <a:latin typeface="Arial" pitchFamily="34" charset="0"/>
                <a:cs typeface="Arial" pitchFamily="34" charset="0"/>
              </a:rPr>
              <a:t>pouze 2 prvky </a:t>
            </a:r>
            <a:r>
              <a:rPr lang="cs-CZ" sz="3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(Br, </a:t>
            </a:r>
            <a:r>
              <a:rPr lang="cs-CZ" sz="3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Hg</a:t>
            </a:r>
            <a:r>
              <a:rPr lang="cs-CZ" sz="3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cs-CZ" sz="3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cs-CZ" sz="3000" b="1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pevné - </a:t>
            </a:r>
            <a:r>
              <a:rPr lang="cs-CZ" sz="3000" dirty="0" smtClean="0">
                <a:latin typeface="Arial" pitchFamily="34" charset="0"/>
                <a:cs typeface="Arial" pitchFamily="34" charset="0"/>
              </a:rPr>
              <a:t>všechny zbývající prvky </a:t>
            </a:r>
            <a:r>
              <a:rPr lang="cs-CZ" sz="300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(převážně kovy)</a:t>
            </a:r>
            <a:endParaRPr lang="cs-CZ" sz="3000" b="1" dirty="0" smtClean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cs-CZ" sz="3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cs-CZ" sz="3000" b="1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5" descr="C:\Users\marsik\Desktop\Nepojmenovaný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0" y="3500438"/>
            <a:ext cx="4751388" cy="318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341438"/>
            <a:ext cx="4248150" cy="4114800"/>
          </a:xfrm>
        </p:spPr>
        <p:txBody>
          <a:bodyPr/>
          <a:lstStyle/>
          <a:p>
            <a:pPr eaLnBrk="1" hangingPunct="1"/>
            <a:r>
              <a:rPr lang="cs-CZ" sz="3600" b="1" smtClean="0">
                <a:solidFill>
                  <a:srgbClr val="4D4D4D"/>
                </a:solidFill>
                <a:latin typeface="Arial" charset="0"/>
              </a:rPr>
              <a:t>KOVY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b="1" smtClean="0">
                <a:latin typeface="Arial" charset="0"/>
              </a:rPr>
              <a:t>elektrická vodivost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b="1" smtClean="0">
                <a:latin typeface="Arial" charset="0"/>
              </a:rPr>
              <a:t>tepelná vodivost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b="1" smtClean="0">
                <a:latin typeface="Arial" charset="0"/>
              </a:rPr>
              <a:t>kujné, tažné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b="1" smtClean="0">
                <a:latin typeface="Arial" charset="0"/>
              </a:rPr>
              <a:t>kovový lesk</a:t>
            </a:r>
          </a:p>
          <a:p>
            <a:pPr eaLnBrk="1" hangingPunct="1">
              <a:buFont typeface="Wingdings" pitchFamily="2" charset="2"/>
              <a:buNone/>
            </a:pPr>
            <a:endParaRPr lang="cs-CZ" b="1" smtClean="0"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sz="3200" b="1" smtClean="0">
                <a:solidFill>
                  <a:srgbClr val="3B3C5B"/>
                </a:solidFill>
                <a:latin typeface="Arial" charset="0"/>
              </a:rPr>
              <a:t>Fe, Cu, Pb, Sn, Zn,…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59338" y="1341438"/>
            <a:ext cx="4033837" cy="4114800"/>
          </a:xfrm>
        </p:spPr>
        <p:txBody>
          <a:bodyPr/>
          <a:lstStyle/>
          <a:p>
            <a:pPr eaLnBrk="1" hangingPunct="1"/>
            <a:r>
              <a:rPr lang="cs-CZ" sz="3600" b="1" dirty="0" smtClean="0">
                <a:solidFill>
                  <a:srgbClr val="0000FF"/>
                </a:solidFill>
                <a:latin typeface="Arial" charset="0"/>
              </a:rPr>
              <a:t>NEKOVY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b="1" smtClean="0">
                <a:latin typeface="Arial" charset="0"/>
              </a:rPr>
              <a:t>nemají vlastnosti kovů nebo mají pouze některou vlastnost</a:t>
            </a:r>
          </a:p>
          <a:p>
            <a:pPr eaLnBrk="1" hangingPunct="1">
              <a:buFontTx/>
              <a:buNone/>
            </a:pPr>
            <a:endParaRPr lang="cs-CZ" sz="4100" b="1" smtClean="0"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b="1" dirty="0" smtClean="0">
                <a:latin typeface="Arial" charset="0"/>
              </a:rPr>
              <a:t>  </a:t>
            </a:r>
            <a:r>
              <a:rPr lang="cs-CZ" sz="3200" b="1" dirty="0" smtClean="0">
                <a:solidFill>
                  <a:srgbClr val="0000FF"/>
                </a:solidFill>
                <a:latin typeface="Arial" charset="0"/>
              </a:rPr>
              <a:t>O, S, Cl, F, C, N, …</a:t>
            </a:r>
            <a:endParaRPr lang="cs-CZ" sz="3200" b="1" dirty="0" smtClean="0">
              <a:latin typeface="Arial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95288" y="5516563"/>
            <a:ext cx="59769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cs-CZ" sz="3600" b="1">
                <a:solidFill>
                  <a:srgbClr val="C00000"/>
                </a:solidFill>
                <a:latin typeface="Arial" charset="0"/>
              </a:rPr>
              <a:t> POLOKOVY    </a:t>
            </a:r>
            <a:r>
              <a:rPr lang="cs-CZ" sz="3200" b="1">
                <a:solidFill>
                  <a:srgbClr val="C00000"/>
                </a:solidFill>
                <a:latin typeface="Arial" charset="0"/>
              </a:rPr>
              <a:t>B, Si, As,…</a:t>
            </a:r>
          </a:p>
        </p:txBody>
      </p:sp>
      <p:sp>
        <p:nvSpPr>
          <p:cNvPr id="6149" name="Nadpis 7"/>
          <p:cNvSpPr>
            <a:spLocks noGrp="1"/>
          </p:cNvSpPr>
          <p:nvPr>
            <p:ph type="title"/>
          </p:nvPr>
        </p:nvSpPr>
        <p:spPr>
          <a:xfrm>
            <a:off x="179388" y="404813"/>
            <a:ext cx="8785225" cy="720725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q"/>
            </a:pPr>
            <a:r>
              <a:rPr lang="cs-CZ" sz="3000" b="1" dirty="0" smtClean="0">
                <a:solidFill>
                  <a:srgbClr val="000000"/>
                </a:solidFill>
                <a:latin typeface="Arial" charset="0"/>
              </a:rPr>
              <a:t> podle </a:t>
            </a:r>
            <a:r>
              <a:rPr lang="cs-CZ" sz="3000" b="1" dirty="0" smtClean="0">
                <a:solidFill>
                  <a:srgbClr val="000000"/>
                </a:solidFill>
                <a:latin typeface="Arial" charset="0"/>
              </a:rPr>
              <a:t>vlastností</a:t>
            </a:r>
            <a:r>
              <a:rPr lang="cs-CZ" sz="30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cs-CZ" sz="3000" b="1" dirty="0" smtClean="0">
                <a:solidFill>
                  <a:srgbClr val="000000"/>
                </a:solidFill>
                <a:latin typeface="Arial" charset="0"/>
              </a:rPr>
              <a:t>dělíme chemické prvky na:</a:t>
            </a:r>
            <a:endParaRPr lang="cs-CZ" sz="3000" dirty="0" smtClean="0"/>
          </a:p>
        </p:txBody>
      </p:sp>
      <p:pic>
        <p:nvPicPr>
          <p:cNvPr id="6150" name="Picture 2" descr="http://images.clipartof.com/thumbnails/1124897-Clipart-Of-Colorful-Pills-With-Chemical-Element-Abbreviations-Royalty-Free-Vector-Illustration.jpg"/>
          <p:cNvPicPr>
            <a:picLocks noChangeAspect="1" noChangeArrowheads="1"/>
          </p:cNvPicPr>
          <p:nvPr/>
        </p:nvPicPr>
        <p:blipFill>
          <a:blip r:embed="rId2" cstate="print"/>
          <a:srcRect b="13940"/>
          <a:stretch>
            <a:fillRect/>
          </a:stretch>
        </p:blipFill>
        <p:spPr bwMode="auto">
          <a:xfrm>
            <a:off x="6516688" y="5229225"/>
            <a:ext cx="2087562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http://nd04.jxs.cz/942/112/784a52cb0c_71231968_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765175"/>
            <a:ext cx="8426450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468313" y="6021388"/>
            <a:ext cx="1336675" cy="57943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solidFill>
                  <a:srgbClr val="0000FF"/>
                </a:solidFill>
                <a:latin typeface="Arial" charset="0"/>
              </a:rPr>
              <a:t>KOVY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6702425" y="107950"/>
            <a:ext cx="1901825" cy="584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3200" b="1">
                <a:solidFill>
                  <a:srgbClr val="F66F0A"/>
                </a:solidFill>
                <a:latin typeface="Arial" charset="0"/>
              </a:rPr>
              <a:t>NEKOVY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916238" y="620713"/>
            <a:ext cx="2376487" cy="554037"/>
          </a:xfrm>
          <a:prstGeom prst="rect">
            <a:avLst/>
          </a:prstGeom>
          <a:solidFill>
            <a:srgbClr val="FFB3D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3000" b="1">
                <a:solidFill>
                  <a:srgbClr val="C00000"/>
                </a:solidFill>
                <a:latin typeface="Arial" charset="0"/>
              </a:rPr>
              <a:t>POLOKOVY</a:t>
            </a:r>
          </a:p>
        </p:txBody>
      </p:sp>
      <p:cxnSp>
        <p:nvCxnSpPr>
          <p:cNvPr id="10" name="Přímá spojovací šipka 9"/>
          <p:cNvCxnSpPr/>
          <p:nvPr/>
        </p:nvCxnSpPr>
        <p:spPr>
          <a:xfrm>
            <a:off x="5292725" y="1268413"/>
            <a:ext cx="574675" cy="360362"/>
          </a:xfrm>
          <a:prstGeom prst="straightConnector1">
            <a:avLst/>
          </a:prstGeom>
          <a:ln w="57150">
            <a:solidFill>
              <a:srgbClr val="FFB3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sah 6"/>
          <p:cNvSpPr>
            <a:spLocks noGrp="1"/>
          </p:cNvSpPr>
          <p:nvPr>
            <p:ph idx="1"/>
          </p:nvPr>
        </p:nvSpPr>
        <p:spPr>
          <a:xfrm>
            <a:off x="179388" y="765175"/>
            <a:ext cx="8785225" cy="3024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400" smtClean="0">
                <a:latin typeface="Arial" charset="0"/>
                <a:cs typeface="Arial" charset="0"/>
              </a:rPr>
              <a:t>Zdroje obrázků:</a:t>
            </a:r>
          </a:p>
          <a:p>
            <a:pPr eaLnBrk="1" hangingPunct="1"/>
            <a:r>
              <a:rPr lang="cs-CZ" sz="2200" smtClean="0">
                <a:latin typeface="Arial" charset="0"/>
                <a:cs typeface="Arial" charset="0"/>
              </a:rPr>
              <a:t>otevřená galerie office.microsoft.com</a:t>
            </a:r>
          </a:p>
          <a:p>
            <a:pPr eaLnBrk="1" hangingPunct="1"/>
            <a:r>
              <a:rPr lang="cs-CZ" sz="2200" smtClean="0">
                <a:latin typeface="Arial" charset="0"/>
                <a:cs typeface="Arial" charset="0"/>
              </a:rPr>
              <a:t>http://www.myscience8.com/chemistry_mod_2.html</a:t>
            </a:r>
          </a:p>
          <a:p>
            <a:pPr eaLnBrk="1" hangingPunct="1"/>
            <a:r>
              <a:rPr lang="cs-CZ" sz="2200" smtClean="0">
                <a:latin typeface="Arial" charset="0"/>
                <a:cs typeface="Arial" charset="0"/>
              </a:rPr>
              <a:t>http://www.beletrie.eu/knihy/prvky---obrazovy-pruvodce-vsemi-znamymi-atomy-ve-vesmiru.html</a:t>
            </a:r>
          </a:p>
          <a:p>
            <a:pPr eaLnBrk="1" hangingPunct="1"/>
            <a:r>
              <a:rPr lang="cs-CZ" sz="2200" smtClean="0">
                <a:latin typeface="Arial" charset="0"/>
                <a:cs typeface="Arial" charset="0"/>
              </a:rPr>
              <a:t>http://bhellerscience8thgrade.wikispaces.com/8thGradeResources</a:t>
            </a:r>
          </a:p>
          <a:p>
            <a:pPr eaLnBrk="1" hangingPunct="1"/>
            <a:r>
              <a:rPr lang="cs-CZ" sz="2200" smtClean="0">
                <a:latin typeface="Arial" charset="0"/>
                <a:cs typeface="Arial" charset="0"/>
              </a:rPr>
              <a:t>http://m-enciklopedie.blog.cz/1011/atom</a:t>
            </a:r>
          </a:p>
          <a:p>
            <a:pPr eaLnBrk="1" hangingPunct="1"/>
            <a:endParaRPr lang="cs-CZ" sz="240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endParaRPr lang="cs-CZ" sz="24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A5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CF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186</Words>
  <Application>Microsoft Office PowerPoint</Application>
  <PresentationFormat>Předvádění na obrazovce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Default Design</vt:lpstr>
      <vt:lpstr>Snímek 1</vt:lpstr>
      <vt:lpstr>Snímek 2</vt:lpstr>
      <vt:lpstr>Snímek 3</vt:lpstr>
      <vt:lpstr>Snímek 4</vt:lpstr>
      <vt:lpstr> podle vlastností dělíme chemické prvky na: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marsik</dc:creator>
  <cp:lastModifiedBy>kantor</cp:lastModifiedBy>
  <cp:revision>17</cp:revision>
  <dcterms:created xsi:type="dcterms:W3CDTF">1601-01-01T00:00:00Z</dcterms:created>
  <dcterms:modified xsi:type="dcterms:W3CDTF">2013-01-14T11:36:22Z</dcterms:modified>
</cp:coreProperties>
</file>