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2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82FE-CB64-4AAE-823C-4F2EA317A7CC}" type="datetimeFigureOut">
              <a:rPr lang="cs-CZ" smtClean="0"/>
              <a:pPr/>
              <a:t>02.11.2023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B489-3FB2-4C64-BD5A-6B2450A82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xSCr0z-Gc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39PSmTseKY?t=50" TargetMode="External"/><Relationship Id="rId2" Type="http://schemas.openxmlformats.org/officeDocument/2006/relationships/hyperlink" Target="https://youtu.be/TTkXALn8B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xKniPDeTzs" TargetMode="External"/><Relationship Id="rId2" Type="http://schemas.openxmlformats.org/officeDocument/2006/relationships/hyperlink" Target="https://youtu.be/Cjf9U5Rc67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.ceskatelevize.cz/video/15706-moldavsko-krasy-moldavsk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14078-belorusko-minsk" TargetMode="External"/><Relationship Id="rId2" Type="http://schemas.openxmlformats.org/officeDocument/2006/relationships/hyperlink" Target="https://youtu.be/jodKmWrtWz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Ukrajina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nsk, běloruské město s bohatou historií i kulturou | Blog Invia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905750" cy="517207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211960" y="76470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MINSK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ělověžský národní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43500" cy="3429001"/>
          </a:xfrm>
          <a:prstGeom prst="rect">
            <a:avLst/>
          </a:prstGeom>
          <a:noFill/>
        </p:spPr>
      </p:pic>
      <p:sp>
        <p:nvSpPr>
          <p:cNvPr id="21508" name="AutoShape 4" descr="Bělověžský národní park – Wikipedie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0" name="Picture 6" descr="Bělověžský národní park – Wikipe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-16373200"/>
            <a:ext cx="10840449" cy="7200000"/>
          </a:xfrm>
          <a:prstGeom prst="rect">
            <a:avLst/>
          </a:prstGeom>
          <a:noFill/>
        </p:spPr>
      </p:pic>
      <p:pic>
        <p:nvPicPr>
          <p:cNvPr id="21512" name="Picture 8" descr="Bělověžský les ´14 | Roman Macha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4254009" cy="3456384"/>
          </a:xfrm>
          <a:prstGeom prst="rect">
            <a:avLst/>
          </a:prstGeom>
          <a:noFill/>
        </p:spPr>
      </p:pic>
      <p:pic>
        <p:nvPicPr>
          <p:cNvPr id="21514" name="Picture 10" descr="Bělověžský prales - Šokující Plane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140968"/>
            <a:ext cx="386908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3001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2"/>
              </a:rPr>
              <a:t>https://youtu.be/bxSCr0z-Gc4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hl.město</a:t>
            </a:r>
            <a:r>
              <a:rPr lang="cs-CZ" dirty="0" smtClean="0"/>
              <a:t> . Kyjev</a:t>
            </a:r>
          </a:p>
          <a:p>
            <a:r>
              <a:rPr lang="cs-CZ" dirty="0" smtClean="0"/>
              <a:t>jazyk: ukrajinština, ruština</a:t>
            </a:r>
          </a:p>
          <a:p>
            <a:r>
              <a:rPr lang="cs-CZ" dirty="0" smtClean="0"/>
              <a:t>republika</a:t>
            </a:r>
          </a:p>
          <a:p>
            <a:r>
              <a:rPr lang="cs-CZ" dirty="0" smtClean="0"/>
              <a:t>měna:ukrajinská hřivna</a:t>
            </a:r>
            <a:endParaRPr lang="cs-CZ" dirty="0"/>
          </a:p>
        </p:txBody>
      </p:sp>
      <p:pic>
        <p:nvPicPr>
          <p:cNvPr id="10242" name="Picture 2" descr="Ukrajinská vlajka – Zboží D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668860" cy="1779240"/>
          </a:xfrm>
          <a:prstGeom prst="rect">
            <a:avLst/>
          </a:prstGeom>
          <a:noFill/>
        </p:spPr>
      </p:pic>
      <p:pic>
        <p:nvPicPr>
          <p:cNvPr id="10244" name="Picture 4" descr="Zelenskyj přirovnal Putina k Hitlerovi, Rusové si ho podle něj vychov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3554760" cy="236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/>
              <a:t>Druhá největší země po Rusku</a:t>
            </a:r>
          </a:p>
          <a:p>
            <a:r>
              <a:rPr lang="cs-CZ" dirty="0" smtClean="0"/>
              <a:t>Povrch mírně zvlněný – nížiny, pahorkatiny, na západě Karpaty – Podkarpatská Rus (Rusíni), po 2.sv. válce patřila Československu</a:t>
            </a:r>
          </a:p>
          <a:p>
            <a:r>
              <a:rPr lang="cs-CZ" dirty="0" smtClean="0"/>
              <a:t>Obyvatelstvo – Ukrajinci, menšina Rusů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				pravoslavná církev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	velká nezaměstnanost(odchod 			za prací na západ)	</a:t>
            </a:r>
          </a:p>
          <a:p>
            <a:r>
              <a:rPr lang="cs-CZ" dirty="0" smtClean="0"/>
              <a:t>Naleziště železné rudy, manganu, černého uhlí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Zemědělství – černozemě – </a:t>
            </a:r>
            <a:r>
              <a:rPr lang="cs-CZ" dirty="0" smtClean="0"/>
              <a:t>obilí – největší vývozce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chov skotu</a:t>
            </a:r>
          </a:p>
          <a:p>
            <a:r>
              <a:rPr lang="cs-CZ" dirty="0" smtClean="0"/>
              <a:t>Průmysl – těžký – strojírenství, hutnictví, chemický</a:t>
            </a:r>
          </a:p>
          <a:p>
            <a:r>
              <a:rPr lang="cs-CZ" dirty="0" smtClean="0"/>
              <a:t>Hlavní střediska – Kyjev, Doněck, Oděsa, Lvov, Charkov</a:t>
            </a:r>
          </a:p>
          <a:p>
            <a:r>
              <a:rPr lang="cs-CZ" dirty="0" smtClean="0"/>
              <a:t>1986 havárie jaderné elektrárny Černobyl</a:t>
            </a:r>
          </a:p>
          <a:p>
            <a:r>
              <a:rPr lang="cs-CZ" dirty="0" smtClean="0"/>
              <a:t>2014 – poloostrov Krym připojen k Rusku</a:t>
            </a:r>
          </a:p>
          <a:p>
            <a:r>
              <a:rPr lang="cs-CZ" dirty="0" smtClean="0"/>
              <a:t>Ozbrojený konflikt na Donbasu – mezi ukrajinskou armádou a proruskými separatisty od 2014 </a:t>
            </a:r>
            <a:r>
              <a:rPr lang="cs-CZ" dirty="0" smtClean="0"/>
              <a:t>dosud</a:t>
            </a:r>
          </a:p>
          <a:p>
            <a:r>
              <a:rPr lang="cs-CZ" dirty="0" smtClean="0"/>
              <a:t>24.2. 2022 byla napadena Ruskem, válečný stav, vyhlášení mobilizace</a:t>
            </a:r>
          </a:p>
          <a:p>
            <a:r>
              <a:rPr lang="cs-CZ" dirty="0" smtClean="0"/>
              <a:t>Žádost o vstup do EU</a:t>
            </a:r>
          </a:p>
          <a:p>
            <a:r>
              <a:rPr lang="cs-CZ" dirty="0" smtClean="0"/>
              <a:t>Národní jídlo – pirohy, oblíbené pelmeně, soljanka, </a:t>
            </a:r>
            <a:r>
              <a:rPr lang="cs-CZ" dirty="0" err="1" smtClean="0"/>
              <a:t>bořč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Osobnosti – např. </a:t>
            </a:r>
            <a:r>
              <a:rPr lang="cs-CZ" dirty="0" err="1" smtClean="0"/>
              <a:t>Vitalij</a:t>
            </a:r>
            <a:r>
              <a:rPr lang="cs-CZ" dirty="0" smtClean="0"/>
              <a:t> Kličko, </a:t>
            </a:r>
            <a:r>
              <a:rPr lang="cs-CZ" dirty="0" err="1" smtClean="0"/>
              <a:t>Andrij</a:t>
            </a:r>
            <a:r>
              <a:rPr lang="cs-CZ" dirty="0" smtClean="0"/>
              <a:t> </a:t>
            </a:r>
            <a:r>
              <a:rPr lang="cs-CZ" dirty="0" err="1" smtClean="0"/>
              <a:t>Ševčenko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https://youtu.be/TTkXALn8B90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youtu.be/q39PSmTseKY?t=50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talij Kličko: Ukrajinská politika je box bez pravidi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88432" cy="2592288"/>
          </a:xfrm>
          <a:prstGeom prst="rect">
            <a:avLst/>
          </a:prstGeom>
          <a:noFill/>
        </p:spPr>
      </p:pic>
      <p:pic>
        <p:nvPicPr>
          <p:cNvPr id="24580" name="Picture 4" descr="Andrej Ševčen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4334803" cy="243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Moldavsko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hl. město: Kišiněv</a:t>
            </a:r>
          </a:p>
          <a:p>
            <a:r>
              <a:rPr lang="cs-CZ" dirty="0" smtClean="0"/>
              <a:t>Jazyk : </a:t>
            </a:r>
            <a:r>
              <a:rPr lang="cs-CZ" dirty="0" err="1" smtClean="0"/>
              <a:t>moldavština</a:t>
            </a:r>
            <a:endParaRPr lang="cs-CZ" dirty="0" smtClean="0"/>
          </a:p>
          <a:p>
            <a:r>
              <a:rPr lang="cs-CZ" dirty="0" smtClean="0"/>
              <a:t>Republika</a:t>
            </a:r>
          </a:p>
          <a:p>
            <a:r>
              <a:rPr lang="cs-CZ" dirty="0" smtClean="0"/>
              <a:t>Měna : moldavský </a:t>
            </a:r>
            <a:r>
              <a:rPr lang="cs-CZ" dirty="0" err="1" smtClean="0"/>
              <a:t>leu</a:t>
            </a:r>
            <a:endParaRPr lang="cs-CZ" dirty="0" smtClean="0"/>
          </a:p>
          <a:p>
            <a:r>
              <a:rPr lang="cs-CZ" dirty="0" smtClean="0"/>
              <a:t>Převážně zemědělský vnitrozemský stát (vinná réva, ovoce, zelenina tabák)</a:t>
            </a:r>
          </a:p>
          <a:p>
            <a:r>
              <a:rPr lang="cs-CZ" dirty="0" smtClean="0"/>
              <a:t>Potravinářský průmysl</a:t>
            </a:r>
          </a:p>
          <a:p>
            <a:r>
              <a:rPr lang="cs-CZ" dirty="0" smtClean="0">
                <a:hlinkClick r:id="rId2"/>
              </a:rPr>
              <a:t>https://youtu.be/Cjf9U5Rc67c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youtu.be/exKniPDeTzs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edu.ceskatelevize.cz/video/15706-moldavsko-krasy-moldavska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 descr="vlajka Moldav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84784"/>
            <a:ext cx="2823718" cy="141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Bělorusko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hl.město</a:t>
            </a:r>
            <a:r>
              <a:rPr lang="cs-CZ" dirty="0" smtClean="0"/>
              <a:t>: Minsk</a:t>
            </a:r>
          </a:p>
          <a:p>
            <a:r>
              <a:rPr lang="cs-CZ" dirty="0" smtClean="0"/>
              <a:t>Jazyk: běloruština, ruština</a:t>
            </a:r>
          </a:p>
          <a:p>
            <a:r>
              <a:rPr lang="cs-CZ" dirty="0" smtClean="0"/>
              <a:t>Republika</a:t>
            </a:r>
          </a:p>
          <a:p>
            <a:r>
              <a:rPr lang="cs-CZ" dirty="0" smtClean="0"/>
              <a:t>Měna: běloruský rubl</a:t>
            </a:r>
          </a:p>
          <a:p>
            <a:r>
              <a:rPr lang="cs-CZ" dirty="0" smtClean="0"/>
              <a:t>omezování lidské svobody – prezident </a:t>
            </a:r>
            <a:r>
              <a:rPr lang="cs-CZ" dirty="0" err="1" smtClean="0"/>
              <a:t>Lukašenko</a:t>
            </a:r>
            <a:endParaRPr lang="cs-CZ" dirty="0"/>
          </a:p>
        </p:txBody>
      </p:sp>
      <p:pic>
        <p:nvPicPr>
          <p:cNvPr id="6146" name="Picture 2" descr="vlajka Běloru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190231" cy="159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kašenko vyhlásil boj nevládním organizacím. Desítky z nich chce zavřít —  ČT24 — Česká telev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60440" cy="263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Ekonomicky napojeno na Rusko</a:t>
            </a:r>
          </a:p>
          <a:p>
            <a:r>
              <a:rPr lang="cs-CZ" dirty="0" smtClean="0"/>
              <a:t>Strojírenství – zemědělské stroje, nákladní auta</a:t>
            </a:r>
          </a:p>
          <a:p>
            <a:r>
              <a:rPr lang="cs-CZ" dirty="0" smtClean="0"/>
              <a:t>Zpracování ropy dovezené z Ruska</a:t>
            </a:r>
          </a:p>
          <a:p>
            <a:r>
              <a:rPr lang="cs-CZ" dirty="0" smtClean="0"/>
              <a:t>Památky – </a:t>
            </a:r>
            <a:r>
              <a:rPr lang="cs-CZ" dirty="0" err="1" smtClean="0"/>
              <a:t>Bělověžský</a:t>
            </a:r>
            <a:r>
              <a:rPr lang="cs-CZ" dirty="0" smtClean="0"/>
              <a:t> prales – zubr evropský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youtu.be/jodKmWrtWz4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edu.ceskatelevize.cz/video/14078-belorusko-minsk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https://upload.wikimedia.org/wikipedia/commons/thumb/9/98/Wisent.jpg/220px-Wi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20888"/>
            <a:ext cx="3024336" cy="19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146</Words>
  <Application>Microsoft Office PowerPoint</Application>
  <PresentationFormat>Předvádění na obrazovce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Ukrajina</vt:lpstr>
      <vt:lpstr>Snímek 2</vt:lpstr>
      <vt:lpstr>Snímek 3</vt:lpstr>
      <vt:lpstr>Snímek 4</vt:lpstr>
      <vt:lpstr>Snímek 5</vt:lpstr>
      <vt:lpstr>Moldavsko</vt:lpstr>
      <vt:lpstr>Bělorusko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</dc:title>
  <dc:creator>Lenka</dc:creator>
  <cp:lastModifiedBy>Lenka</cp:lastModifiedBy>
  <cp:revision>17</cp:revision>
  <dcterms:created xsi:type="dcterms:W3CDTF">2010-11-01T05:30:59Z</dcterms:created>
  <dcterms:modified xsi:type="dcterms:W3CDTF">2023-11-02T20:47:55Z</dcterms:modified>
</cp:coreProperties>
</file>