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2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3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5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1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0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29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12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6B9E-8300-4820-A539-C9E0E678A85C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2D4F-D22F-4590-A897-A6DD367D7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77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830" y="86941"/>
            <a:ext cx="6560440" cy="496944"/>
          </a:xfrm>
        </p:spPr>
        <p:txBody>
          <a:bodyPr>
            <a:normAutofit/>
          </a:bodyPr>
          <a:lstStyle/>
          <a:p>
            <a:r>
              <a:rPr lang="cs-CZ" sz="1600" b="1" u="sng" dirty="0" smtClean="0"/>
              <a:t>Občanská výchova 7  -  Řízení společnosti (stát, volby)</a:t>
            </a:r>
            <a:endParaRPr lang="cs-CZ" sz="16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793866" y="1180682"/>
            <a:ext cx="3233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Formy státu </a:t>
            </a:r>
          </a:p>
          <a:p>
            <a:r>
              <a:rPr lang="cs-CZ" sz="1400" dirty="0" smtClean="0"/>
              <a:t>– vyhledej na internetu charakteristiku </a:t>
            </a:r>
          </a:p>
          <a:p>
            <a:r>
              <a:rPr lang="cs-CZ" sz="1400" dirty="0" smtClean="0"/>
              <a:t>jednotlivých pojmů a správně spoj.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9383" y="2078181"/>
            <a:ext cx="49959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Kdo vykonává moc: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DEMOKRACIE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AUTOKRACIE</a:t>
            </a:r>
          </a:p>
          <a:p>
            <a:endParaRPr lang="cs-CZ" sz="12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49383" y="3142211"/>
            <a:ext cx="3585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Kdo stojí včele: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REPUBLIKA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MONARCHIE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TEOKRACIE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10691" y="2311215"/>
            <a:ext cx="39458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 čele volený zástupce</a:t>
            </a:r>
          </a:p>
          <a:p>
            <a:endParaRPr lang="cs-CZ" sz="1400" dirty="0"/>
          </a:p>
          <a:p>
            <a:r>
              <a:rPr lang="cs-CZ" sz="1400" dirty="0" smtClean="0"/>
              <a:t>V čele monarcha (doživotní titul)</a:t>
            </a:r>
          </a:p>
          <a:p>
            <a:endParaRPr lang="cs-CZ" sz="1400" dirty="0" smtClean="0"/>
          </a:p>
          <a:p>
            <a:r>
              <a:rPr lang="cs-CZ" sz="1400" dirty="0" smtClean="0"/>
              <a:t>Účast všech členů na rozhodování</a:t>
            </a:r>
          </a:p>
          <a:p>
            <a:endParaRPr lang="cs-CZ" sz="1400" dirty="0" smtClean="0"/>
          </a:p>
          <a:p>
            <a:r>
              <a:rPr lang="cs-CZ" sz="1400" dirty="0" smtClean="0"/>
              <a:t>V čele vládce, jehož moc je odvozena z boží vůle</a:t>
            </a:r>
          </a:p>
          <a:p>
            <a:endParaRPr lang="cs-CZ" sz="1400" dirty="0" smtClean="0"/>
          </a:p>
          <a:p>
            <a:r>
              <a:rPr lang="cs-CZ" sz="1400" dirty="0" smtClean="0"/>
              <a:t>Samovláda jednotlivce nebo skupiny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17180" y="291579"/>
            <a:ext cx="314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Volby</a:t>
            </a:r>
          </a:p>
          <a:p>
            <a:r>
              <a:rPr lang="cs-CZ" sz="1400" dirty="0" smtClean="0"/>
              <a:t>- doplň správné pojmy (volič, poslanec…)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40185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565" y="966846"/>
            <a:ext cx="1905000" cy="1905000"/>
          </a:xfrm>
          <a:prstGeom prst="rect">
            <a:avLst/>
          </a:prstGeom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667" y="3336700"/>
            <a:ext cx="2011680" cy="2011680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109" y="3795719"/>
            <a:ext cx="1800000" cy="1800000"/>
          </a:xfrm>
          <a:prstGeom prst="rect">
            <a:avLst/>
          </a:prstGeom>
        </p:spPr>
      </p:pic>
      <p:sp>
        <p:nvSpPr>
          <p:cNvPr id="38" name="TextovéPole 37"/>
          <p:cNvSpPr txBox="1"/>
          <p:nvPr/>
        </p:nvSpPr>
        <p:spPr>
          <a:xfrm>
            <a:off x="10360058" y="1326742"/>
            <a:ext cx="135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Pražský hrad</a:t>
            </a:r>
            <a:endParaRPr lang="cs-CZ" dirty="0"/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19" y="1442292"/>
            <a:ext cx="3441145" cy="2438400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7461092" y="2428498"/>
            <a:ext cx="1248443" cy="2883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958286" y="1928361"/>
            <a:ext cx="22309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6825006" y="2559304"/>
            <a:ext cx="742728" cy="626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Poslanecká </a:t>
            </a:r>
          </a:p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sněmovna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8577745" y="2547625"/>
            <a:ext cx="742728" cy="626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Senát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9670598" y="3326877"/>
            <a:ext cx="1600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Evropský </a:t>
            </a:r>
          </a:p>
          <a:p>
            <a:pPr algn="ctr"/>
            <a:r>
              <a:rPr lang="cs-CZ" dirty="0" smtClean="0"/>
              <a:t>parlament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606902" y="4636371"/>
            <a:ext cx="88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Obecní</a:t>
            </a:r>
          </a:p>
          <a:p>
            <a:pPr algn="ctr"/>
            <a:r>
              <a:rPr lang="cs-CZ" dirty="0" smtClean="0"/>
              <a:t>úřad</a:t>
            </a:r>
            <a:endParaRPr lang="cs-CZ" dirty="0"/>
          </a:p>
        </p:txBody>
      </p:sp>
      <p:sp>
        <p:nvSpPr>
          <p:cNvPr id="55" name="Oválný bublinový popisek 54"/>
          <p:cNvSpPr/>
          <p:nvPr/>
        </p:nvSpPr>
        <p:spPr>
          <a:xfrm>
            <a:off x="7078297" y="5795259"/>
            <a:ext cx="1511410" cy="843360"/>
          </a:xfrm>
          <a:prstGeom prst="wedgeEllipseCallout">
            <a:avLst>
              <a:gd name="adj1" fmla="val 76466"/>
              <a:gd name="adj2" fmla="val -235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 smtClean="0"/>
              <a:t>už mi bylo 18 let</a:t>
            </a:r>
          </a:p>
          <a:p>
            <a:pPr algn="ctr"/>
            <a:r>
              <a:rPr lang="cs-CZ" sz="1000" dirty="0"/>
              <a:t>a</a:t>
            </a:r>
            <a:r>
              <a:rPr lang="cs-CZ" sz="1000" dirty="0" smtClean="0"/>
              <a:t> jdu volit.</a:t>
            </a:r>
            <a:endParaRPr lang="cs-CZ" sz="1000" dirty="0"/>
          </a:p>
        </p:txBody>
      </p:sp>
      <p:sp>
        <p:nvSpPr>
          <p:cNvPr id="56" name="Oválný bublinový popisek 55"/>
          <p:cNvSpPr/>
          <p:nvPr/>
        </p:nvSpPr>
        <p:spPr>
          <a:xfrm>
            <a:off x="6161660" y="3807398"/>
            <a:ext cx="1537853" cy="770688"/>
          </a:xfrm>
          <a:prstGeom prst="wedgeEllipseCallout">
            <a:avLst>
              <a:gd name="adj1" fmla="val 49047"/>
              <a:gd name="adj2" fmla="val 490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/>
              <a:t>u</a:t>
            </a:r>
            <a:r>
              <a:rPr lang="cs-CZ" sz="1000" dirty="0" smtClean="0"/>
              <a:t>ž mi bylo 21 let</a:t>
            </a:r>
          </a:p>
          <a:p>
            <a:pPr algn="ctr"/>
            <a:r>
              <a:rPr lang="cs-CZ" sz="1000" dirty="0"/>
              <a:t>a</a:t>
            </a:r>
            <a:r>
              <a:rPr lang="cs-CZ" sz="1000" dirty="0" smtClean="0"/>
              <a:t> jsem volen na 4 roky.</a:t>
            </a:r>
            <a:endParaRPr lang="cs-CZ" sz="1000" dirty="0"/>
          </a:p>
        </p:txBody>
      </p:sp>
      <p:sp>
        <p:nvSpPr>
          <p:cNvPr id="61" name="Oválný bublinový popisek 60"/>
          <p:cNvSpPr/>
          <p:nvPr/>
        </p:nvSpPr>
        <p:spPr>
          <a:xfrm>
            <a:off x="4928008" y="1559477"/>
            <a:ext cx="2221101" cy="874258"/>
          </a:xfrm>
          <a:prstGeom prst="wedgeEllipseCallout">
            <a:avLst>
              <a:gd name="adj1" fmla="val 39748"/>
              <a:gd name="adj2" fmla="val 803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/>
              <a:t>j</a:t>
            </a:r>
            <a:r>
              <a:rPr lang="cs-CZ" sz="1000" dirty="0" smtClean="0"/>
              <a:t>sem starší 21 let</a:t>
            </a:r>
          </a:p>
          <a:p>
            <a:pPr algn="ctr"/>
            <a:r>
              <a:rPr lang="cs-CZ" sz="1000" dirty="0" smtClean="0"/>
              <a:t> a moje </a:t>
            </a:r>
          </a:p>
          <a:p>
            <a:pPr algn="ctr"/>
            <a:r>
              <a:rPr lang="cs-CZ" sz="1000" dirty="0"/>
              <a:t>v</a:t>
            </a:r>
            <a:r>
              <a:rPr lang="cs-CZ" sz="1000" dirty="0" smtClean="0"/>
              <a:t>olební období je čtyřleté.</a:t>
            </a:r>
            <a:endParaRPr lang="cs-CZ" sz="1000" dirty="0"/>
          </a:p>
        </p:txBody>
      </p:sp>
      <p:sp>
        <p:nvSpPr>
          <p:cNvPr id="62" name="Oválný bublinový popisek 61"/>
          <p:cNvSpPr/>
          <p:nvPr/>
        </p:nvSpPr>
        <p:spPr>
          <a:xfrm>
            <a:off x="8417180" y="1094904"/>
            <a:ext cx="1616486" cy="924061"/>
          </a:xfrm>
          <a:prstGeom prst="wedgeEllipseCallout">
            <a:avLst>
              <a:gd name="adj1" fmla="val -18436"/>
              <a:gd name="adj2" fmla="val 11390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/>
              <a:t>u</a:t>
            </a:r>
            <a:r>
              <a:rPr lang="cs-CZ" sz="1000" dirty="0" smtClean="0"/>
              <a:t>ž mi bylo 40 let,</a:t>
            </a:r>
          </a:p>
          <a:p>
            <a:pPr algn="ctr"/>
            <a:r>
              <a:rPr lang="cs-CZ" sz="1000" dirty="0"/>
              <a:t>j</a:t>
            </a:r>
            <a:r>
              <a:rPr lang="cs-CZ" sz="1000" dirty="0" smtClean="0"/>
              <a:t>sem volen na 6 let.</a:t>
            </a:r>
            <a:endParaRPr lang="cs-CZ" sz="1000" dirty="0"/>
          </a:p>
        </p:txBody>
      </p:sp>
      <p:sp>
        <p:nvSpPr>
          <p:cNvPr id="63" name="Oválný bublinový popisek 62"/>
          <p:cNvSpPr/>
          <p:nvPr/>
        </p:nvSpPr>
        <p:spPr>
          <a:xfrm>
            <a:off x="10041962" y="2428497"/>
            <a:ext cx="2003385" cy="752415"/>
          </a:xfrm>
          <a:prstGeom prst="wedgeEllipseCallout">
            <a:avLst>
              <a:gd name="adj1" fmla="val -4982"/>
              <a:gd name="adj2" fmla="val -867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/>
              <a:t>b</a:t>
            </a:r>
            <a:r>
              <a:rPr lang="cs-CZ" sz="1000" dirty="0" smtClean="0"/>
              <a:t>yl jsem zvolen na 5 let a mám senátorský věk.</a:t>
            </a:r>
            <a:endParaRPr lang="cs-CZ" sz="1000" dirty="0"/>
          </a:p>
        </p:txBody>
      </p:sp>
      <p:sp>
        <p:nvSpPr>
          <p:cNvPr id="64" name="Oválný bublinový popisek 63"/>
          <p:cNvSpPr/>
          <p:nvPr/>
        </p:nvSpPr>
        <p:spPr>
          <a:xfrm>
            <a:off x="9741714" y="5083800"/>
            <a:ext cx="2046693" cy="791851"/>
          </a:xfrm>
          <a:prstGeom prst="wedgeEllipseCallout">
            <a:avLst>
              <a:gd name="adj1" fmla="val 16044"/>
              <a:gd name="adj2" fmla="val -862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Jsem občan ČR,</a:t>
            </a:r>
          </a:p>
          <a:p>
            <a:pPr algn="ctr"/>
            <a:r>
              <a:rPr lang="cs-CZ" sz="1000" dirty="0"/>
              <a:t>j</a:t>
            </a:r>
            <a:r>
              <a:rPr lang="cs-CZ" sz="1000" dirty="0" smtClean="0"/>
              <a:t>sem volen na 5 let</a:t>
            </a:r>
          </a:p>
          <a:p>
            <a:pPr algn="ctr"/>
            <a:r>
              <a:rPr lang="cs-CZ" sz="1000" dirty="0"/>
              <a:t>j</a:t>
            </a:r>
            <a:r>
              <a:rPr lang="cs-CZ" sz="1000" dirty="0" smtClean="0"/>
              <a:t>sem starší 21 let.</a:t>
            </a:r>
            <a:endParaRPr lang="cs-CZ" sz="1000" dirty="0"/>
          </a:p>
        </p:txBody>
      </p:sp>
      <p:pic>
        <p:nvPicPr>
          <p:cNvPr id="67" name="Obrázek 6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4" r="9061"/>
          <a:stretch/>
        </p:blipFill>
        <p:spPr>
          <a:xfrm>
            <a:off x="9040305" y="5814890"/>
            <a:ext cx="726838" cy="92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20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178</Words>
  <Application>Microsoft Office PowerPoint</Application>
  <PresentationFormat>Širokoúhlá obrazovka</PresentationFormat>
  <Paragraphs>49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Občanská výchova 7  -  Řízení společnosti (stát, volby)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výchova 7  -  Řízení společnosti (stát, volby)</dc:title>
  <dc:creator>Blanka Staňková</dc:creator>
  <cp:lastModifiedBy>Blanka Staňková</cp:lastModifiedBy>
  <cp:revision>12</cp:revision>
  <dcterms:created xsi:type="dcterms:W3CDTF">2021-02-07T10:36:10Z</dcterms:created>
  <dcterms:modified xsi:type="dcterms:W3CDTF">2021-02-07T12:48:32Z</dcterms:modified>
</cp:coreProperties>
</file>