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25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52911-0994-4AEA-8ED6-55A1FAABBCE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AAC82-BA4F-4566-924E-8BDBCFED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61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AAC82-BA4F-4566-924E-8BDBCFEDB6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2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5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9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0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2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8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8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2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F3B4-4FC9-4EB6-A14B-C142AF1C52A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528B2-4356-479D-9BC4-FD3542762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3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1544637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FFC000"/>
                </a:solidFill>
              </a:rPr>
              <a:t>Národnostní struktura obyvatelstva</a:t>
            </a:r>
            <a:endParaRPr lang="en-US" sz="5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8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Národ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858" y="1509714"/>
            <a:ext cx="10963275" cy="80768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7030A0"/>
                </a:solidFill>
              </a:rPr>
              <a:t>Národ</a:t>
            </a:r>
            <a:r>
              <a:rPr lang="cs-CZ" dirty="0" smtClean="0"/>
              <a:t> - seskupení lidí, dlouhodobě žijících a pracujících na společném území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8" name="TextBox 27"/>
          <p:cNvSpPr txBox="1"/>
          <p:nvPr/>
        </p:nvSpPr>
        <p:spPr>
          <a:xfrm>
            <a:off x="4419599" y="5114925"/>
            <a:ext cx="7253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Potlačování práv lidí, vycházející z přeceňování rasových znaků. Jedna rasa se nadřazuje na jinou.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528763" y="5169842"/>
            <a:ext cx="2762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Co je to </a:t>
            </a:r>
            <a:r>
              <a:rPr lang="cs-CZ" sz="2400" b="1" dirty="0" smtClean="0"/>
              <a:t>rasizmus</a:t>
            </a:r>
            <a:r>
              <a:rPr lang="cs-CZ" sz="2400" dirty="0" smtClean="0"/>
              <a:t>?</a:t>
            </a:r>
            <a:endParaRPr lang="en-US" sz="2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2638422" y="2381252"/>
            <a:ext cx="7886705" cy="1728788"/>
            <a:chOff x="2638422" y="2381252"/>
            <a:chExt cx="7886705" cy="1728788"/>
          </a:xfrm>
        </p:grpSpPr>
        <p:grpSp>
          <p:nvGrpSpPr>
            <p:cNvPr id="41" name="Group 40"/>
            <p:cNvGrpSpPr/>
            <p:nvPr/>
          </p:nvGrpSpPr>
          <p:grpSpPr>
            <a:xfrm>
              <a:off x="2638422" y="2381252"/>
              <a:ext cx="7886705" cy="1728788"/>
              <a:chOff x="2638422" y="2381252"/>
              <a:chExt cx="7886705" cy="1728788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4291010" y="3550890"/>
                <a:ext cx="2157413" cy="542925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2256" y="3567115"/>
                <a:ext cx="2157413" cy="542925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8367714" y="2381252"/>
                <a:ext cx="2157413" cy="542925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638422" y="2392364"/>
                <a:ext cx="2157413" cy="542925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508798" y="2452688"/>
                <a:ext cx="17650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 smtClean="0"/>
                  <a:t>kultura</a:t>
                </a:r>
                <a:endParaRPr lang="en-US" sz="2400" b="1" dirty="0"/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5556046" y="2381252"/>
                <a:ext cx="2157413" cy="542925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/>
              <p:cNvCxnSpPr>
                <a:stCxn id="4" idx="1"/>
              </p:cNvCxnSpPr>
              <p:nvPr/>
            </p:nvCxnSpPr>
            <p:spPr>
              <a:xfrm flipH="1" flipV="1">
                <a:off x="4841671" y="2652714"/>
                <a:ext cx="714375" cy="1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>
                <a:off x="5694157" y="2924177"/>
                <a:ext cx="414339" cy="62865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7713459" y="2638426"/>
                <a:ext cx="666751" cy="2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7127673" y="2930528"/>
                <a:ext cx="300036" cy="62229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4432095" y="3586758"/>
                <a:ext cx="19002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 smtClean="0"/>
                  <a:t>historie</a:t>
                </a:r>
                <a:endParaRPr lang="en-US" sz="2400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763339" y="3586757"/>
                <a:ext cx="19002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 smtClean="0"/>
                  <a:t>jazyk</a:t>
                </a:r>
                <a:endParaRPr lang="en-US" sz="2400" b="1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783081" y="2429556"/>
                <a:ext cx="19002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 smtClean="0"/>
                  <a:t>území</a:t>
                </a:r>
                <a:endParaRPr lang="en-US" sz="2400" b="1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5684634" y="2452689"/>
              <a:ext cx="1900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 smtClean="0"/>
                <a:t>NÁROD</a:t>
              </a:r>
              <a:endParaRPr lang="en-US" sz="2400" b="1" dirty="0"/>
            </a:p>
          </p:txBody>
        </p:sp>
      </p:grpSp>
      <p:sp>
        <p:nvSpPr>
          <p:cNvPr id="43" name="Action Button: Help 42">
            <a:hlinkClick r:id="" action="ppaction://noaction" highlightClick="1"/>
          </p:cNvPr>
          <p:cNvSpPr/>
          <p:nvPr/>
        </p:nvSpPr>
        <p:spPr>
          <a:xfrm>
            <a:off x="1014412" y="5152340"/>
            <a:ext cx="385762" cy="571500"/>
          </a:xfrm>
          <a:prstGeom prst="actionButtonHelp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6858" y="4367244"/>
            <a:ext cx="10726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rgbClr val="7030A0"/>
                </a:solidFill>
              </a:rPr>
              <a:t>Národnost</a:t>
            </a:r>
            <a:r>
              <a:rPr lang="cs-CZ" sz="2800" dirty="0" smtClean="0"/>
              <a:t> – příslušnost k určitému národu</a:t>
            </a:r>
          </a:p>
        </p:txBody>
      </p:sp>
    </p:spTree>
    <p:extLst>
      <p:ext uri="{BB962C8B-B14F-4D97-AF65-F5344CB8AC3E}">
        <p14:creationId xmlns:p14="http://schemas.microsoft.com/office/powerpoint/2010/main" val="33870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36" grpId="0"/>
      <p:bldP spid="43" grpId="0" animBg="1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Jazyk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51776" cy="28360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7030A0"/>
                </a:solidFill>
              </a:rPr>
              <a:t>Národní jazyk</a:t>
            </a:r>
            <a:r>
              <a:rPr lang="cs-CZ" dirty="0" smtClean="0"/>
              <a:t> - jazyk, kterým se dorozumívá národ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7030A0"/>
                </a:solidFill>
              </a:rPr>
              <a:t>Jazyková rodina </a:t>
            </a:r>
            <a:r>
              <a:rPr lang="cs-CZ" dirty="0" smtClean="0"/>
              <a:t>- většina jazyků patří do určité jazykové rodiny, kterou dále dělíme na jazykové skupiny (ATLAS str. 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7030A0"/>
                </a:solidFill>
              </a:rPr>
              <a:t>Světový jazyk</a:t>
            </a:r>
            <a:r>
              <a:rPr lang="cs-CZ" dirty="0" smtClean="0"/>
              <a:t> </a:t>
            </a:r>
            <a:r>
              <a:rPr lang="cs-CZ" smtClean="0"/>
              <a:t>– národní </a:t>
            </a:r>
            <a:r>
              <a:rPr lang="cs-CZ" dirty="0" smtClean="0"/>
              <a:t>jazyk </a:t>
            </a:r>
            <a:r>
              <a:rPr lang="cs-CZ" dirty="0" smtClean="0"/>
              <a:t>koloniálních států rozšířený z Evropy na další světadíly</a:t>
            </a: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	</a:t>
            </a:r>
            <a:r>
              <a:rPr lang="cs-CZ" dirty="0" smtClean="0">
                <a:solidFill>
                  <a:srgbClr val="7030A0"/>
                </a:solidFill>
              </a:rPr>
              <a:t>	</a:t>
            </a:r>
            <a:r>
              <a:rPr lang="cs-CZ" dirty="0" smtClean="0"/>
              <a:t>př. </a:t>
            </a:r>
            <a:r>
              <a:rPr lang="cs-CZ" dirty="0"/>
              <a:t>a</a:t>
            </a:r>
            <a:r>
              <a:rPr lang="cs-CZ" dirty="0" smtClean="0"/>
              <a:t>ngličtina, francouština, španělština, ruština, arabština... .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15113" y="4788274"/>
            <a:ext cx="385762" cy="571500"/>
          </a:xfrm>
          <a:prstGeom prst="actionButtonHelp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7788" y="4788274"/>
            <a:ext cx="6956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Přiřaď jmenované </a:t>
            </a:r>
            <a:r>
              <a:rPr lang="cs-CZ" sz="2400" b="1" dirty="0" smtClean="0"/>
              <a:t>světové jazyky do jazykové skupiny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7788" y="5249939"/>
            <a:ext cx="101121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angličtina - germánské jazyky		ruština - slovanské jazyky</a:t>
            </a:r>
          </a:p>
          <a:p>
            <a:r>
              <a:rPr lang="cs-CZ" sz="2400" dirty="0"/>
              <a:t>f</a:t>
            </a:r>
            <a:r>
              <a:rPr lang="cs-CZ" sz="2400" dirty="0" smtClean="0"/>
              <a:t>rancouština - románské jazyky	arabština – afroasijské jazyky</a:t>
            </a:r>
          </a:p>
          <a:p>
            <a:r>
              <a:rPr lang="cs-CZ" sz="2400" dirty="0" smtClean="0"/>
              <a:t>španělština - románské jazyky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831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reflex.cz/img/3/full/2227685-img-strom-jaz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22" y="290232"/>
            <a:ext cx="8389155" cy="628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106</Words>
  <Application>Microsoft Office PowerPoint</Application>
  <PresentationFormat>Vlastní</PresentationFormat>
  <Paragraphs>23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Office Theme</vt:lpstr>
      <vt:lpstr>Národnostní struktura obyvatelstva</vt:lpstr>
      <vt:lpstr>Národ</vt:lpstr>
      <vt:lpstr>Jazyk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</dc:creator>
  <cp:lastModifiedBy>Ucebna 207</cp:lastModifiedBy>
  <cp:revision>13</cp:revision>
  <dcterms:created xsi:type="dcterms:W3CDTF">2015-09-16T19:32:45Z</dcterms:created>
  <dcterms:modified xsi:type="dcterms:W3CDTF">2015-09-17T08:42:46Z</dcterms:modified>
</cp:coreProperties>
</file>