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8" r:id="rId2"/>
    <p:sldId id="286" r:id="rId3"/>
    <p:sldId id="287" r:id="rId4"/>
    <p:sldId id="288" r:id="rId5"/>
    <p:sldId id="292" r:id="rId6"/>
    <p:sldId id="289" r:id="rId7"/>
    <p:sldId id="290" r:id="rId8"/>
    <p:sldId id="293" r:id="rId9"/>
    <p:sldId id="291" r:id="rId10"/>
    <p:sldId id="28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326" autoAdjust="0"/>
  </p:normalViewPr>
  <p:slideViewPr>
    <p:cSldViewPr>
      <p:cViewPr varScale="1">
        <p:scale>
          <a:sx n="74" d="100"/>
          <a:sy n="74" d="100"/>
        </p:scale>
        <p:origin x="1248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05A08-8F4C-426C-8921-4D379BF7934E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0394B-17E2-46BA-8634-34C39F806C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65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53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77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28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659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653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072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53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185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60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77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3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69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4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46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94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34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84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F7099D-0C6A-4764-ADF3-08DDCDDCCA55}" type="datetimeFigureOut">
              <a:rPr lang="cs-CZ" smtClean="0"/>
              <a:pPr/>
              <a:t>16.9.2015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611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eknoJevnstromsmotor1.JPG?uselang=cs" TargetMode="External"/><Relationship Id="rId2" Type="http://schemas.openxmlformats.org/officeDocument/2006/relationships/hyperlink" Target="http://cs.wikipedia.org/wiki/Soubor:Silniki_by_Zurek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porady/10121359557-port/159-zahada-magnetismu-sestavte-si-vlastni-elektromotor/video/" TargetMode="External"/><Relationship Id="rId4" Type="http://schemas.openxmlformats.org/officeDocument/2006/relationships/hyperlink" Target="http://www.ceskatelevize.cz/porady/10121359557-port/662-indukce-anebo-pokus-stoleti/vide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121359557-port/159-zahada-magnetismu-sestavte-si-vlastni-elektromotor/vide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121359557-port/159-zahada-magnetismu-sestavte-si-vlastni-elektromotor/video/" TargetMode="External"/><Relationship Id="rId2" Type="http://schemas.openxmlformats.org/officeDocument/2006/relationships/hyperlink" Target="http://www.ceskatelevize.cz/porady/10121359557-port/vyhledavani/objev-stoleti/662-indukce-anebo-pokus-stolet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Elektromotory</a:t>
            </a:r>
            <a:endParaRPr lang="pt-BR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908720"/>
            <a:ext cx="8640960" cy="900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Elektromotory jsou stroje, které přeměňují elektrickou energii na mechanickou práci.</a:t>
            </a:r>
            <a:endParaRPr lang="cs-CZ" sz="2400" b="1" dirty="0"/>
          </a:p>
        </p:txBody>
      </p:sp>
      <p:pic>
        <p:nvPicPr>
          <p:cNvPr id="6" name="Obrázek 5" descr="IMG_9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4188" y="2096852"/>
            <a:ext cx="2628292" cy="27532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96852"/>
            <a:ext cx="5616624" cy="35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IMG_94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0092" y="4653136"/>
            <a:ext cx="2149586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51520" y="980728"/>
            <a:ext cx="8640960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Použité zdroje:</a:t>
            </a:r>
          </a:p>
          <a:p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23528" y="1628800"/>
            <a:ext cx="849694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s-CZ" sz="1200" dirty="0" smtClean="0"/>
              <a:t>RAUNER, Karel, Václav HAVEL a Miroslav RANDA. NAKLADATELSTVÍ FRAUS. </a:t>
            </a:r>
            <a:r>
              <a:rPr lang="cs-CZ" sz="1200" i="1" dirty="0" smtClean="0"/>
              <a:t>Fyzika 9</a:t>
            </a:r>
            <a:r>
              <a:rPr lang="cs-CZ" sz="1200" dirty="0" smtClean="0"/>
              <a:t>: </a:t>
            </a:r>
            <a:r>
              <a:rPr lang="cs-CZ" sz="1200" i="1" dirty="0" smtClean="0"/>
              <a:t>učebnice pro základní školy a víceletá gymnázia</a:t>
            </a:r>
            <a:r>
              <a:rPr lang="cs-CZ" sz="1200" dirty="0" smtClean="0"/>
              <a:t>. 1. vydání. Plzeň: </a:t>
            </a:r>
            <a:r>
              <a:rPr lang="cs-CZ" sz="1200" dirty="0" err="1" smtClean="0"/>
              <a:t>Fraus</a:t>
            </a:r>
            <a:r>
              <a:rPr lang="cs-CZ" sz="1200" dirty="0" smtClean="0"/>
              <a:t>, 2007. ISBN 978-80-7238-617-8.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/>
              <a:t>ZUREKS. </a:t>
            </a:r>
            <a:r>
              <a:rPr lang="cs-CZ" sz="1200" dirty="0" err="1" smtClean="0"/>
              <a:t>Silniki</a:t>
            </a:r>
            <a:r>
              <a:rPr lang="cs-CZ" sz="1200" dirty="0" smtClean="0"/>
              <a:t>_by_</a:t>
            </a:r>
            <a:r>
              <a:rPr lang="cs-CZ" sz="1200" dirty="0" err="1" smtClean="0"/>
              <a:t>Zureks.jpg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2008 [cit. 2012-11-07]. Dostupné z: </a:t>
            </a:r>
            <a:r>
              <a:rPr lang="cs-CZ" sz="1200" dirty="0" smtClean="0">
                <a:hlinkClick r:id="rId2"/>
              </a:rPr>
              <a:t>http://cs.wikipedia.org/wiki/Soubor:Silniki_by_Zureks.jpg</a:t>
            </a:r>
            <a:endParaRPr lang="cs-CZ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/>
              <a:t>CHLOR AT DA.WIKIPEDIA. TeknoJevnstromsmotor1.JPG.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2010-12-19 [cit. 2012-11-07]. Dostupné z: </a:t>
            </a:r>
            <a:r>
              <a:rPr lang="cs-CZ" sz="1200" dirty="0" smtClean="0">
                <a:hlinkClick r:id="rId3"/>
              </a:rPr>
              <a:t>http://commons.wikimedia.org/wiki/File:TeknoJevnstromsmotor1.JPG?uselang=cs</a:t>
            </a:r>
            <a:endParaRPr lang="cs-CZ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cs-CZ" sz="1200" dirty="0"/>
              <a:t>Pořad PORT Dostupné na </a:t>
            </a:r>
            <a:r>
              <a:rPr lang="cs-CZ" sz="1200" dirty="0">
                <a:hlinkClick r:id="rId4"/>
              </a:rPr>
              <a:t>http://www.ceskatelevize.cz/porady/10121359557-port/662-indukce-anebo-pokus-stoleti/video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/>
              <a:t> a </a:t>
            </a:r>
            <a:r>
              <a:rPr lang="cs-CZ" sz="1200" dirty="0">
                <a:hlinkClick r:id="rId5"/>
              </a:rPr>
              <a:t>http://www.ceskatelevize.cz/porady/10121359557-port/159-zahada-magnetismu-sestavte-si-vlastni-elektromotor/video</a:t>
            </a:r>
            <a:r>
              <a:rPr lang="cs-CZ" sz="1200" dirty="0" smtClean="0">
                <a:hlinkClick r:id="rId5"/>
              </a:rPr>
              <a:t>/</a:t>
            </a:r>
            <a:endParaRPr lang="cs-CZ" sz="1200" dirty="0" smtClean="0"/>
          </a:p>
          <a:p>
            <a:endParaRPr lang="cs-CZ" sz="1200" dirty="0" smtClean="0"/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/>
            </a:r>
            <a:br>
              <a:rPr lang="cs-CZ" sz="1200" dirty="0" smtClean="0"/>
            </a:b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Elektromotory</a:t>
            </a:r>
            <a:endParaRPr lang="pt-BR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8" y="1952836"/>
            <a:ext cx="6042248" cy="453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Elektromotor - stejnosměrný</a:t>
            </a:r>
            <a:endParaRPr lang="pt-BR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872716"/>
            <a:ext cx="8640960" cy="900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200" b="1" dirty="0" smtClean="0"/>
              <a:t>Základní části: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s</a:t>
            </a:r>
            <a:r>
              <a:rPr lang="cs-CZ" sz="2200" b="1" dirty="0" smtClean="0"/>
              <a:t>tator, rotor s cívkami a komutátor </a:t>
            </a:r>
            <a:endParaRPr lang="cs-CZ" sz="2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88024" y="1952836"/>
            <a:ext cx="4355976" cy="1224136"/>
          </a:xfrm>
          <a:prstGeom prst="wedgeRoundRectCallout">
            <a:avLst>
              <a:gd name="adj1" fmla="val -59705"/>
              <a:gd name="adj2" fmla="val 4419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200" b="1" dirty="0" smtClean="0"/>
              <a:t>stator (nehybná část motoru)</a:t>
            </a:r>
          </a:p>
          <a:p>
            <a:r>
              <a:rPr lang="cs-CZ" sz="2200" b="1" dirty="0" smtClean="0"/>
              <a:t>zde je trvalý magnet, může být také elektromagnet</a:t>
            </a:r>
            <a:endParaRPr lang="cs-CZ" sz="2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372200" y="4653136"/>
            <a:ext cx="2268252" cy="1152128"/>
          </a:xfrm>
          <a:prstGeom prst="wedgeRoundRectCallout">
            <a:avLst>
              <a:gd name="adj1" fmla="val -151346"/>
              <a:gd name="adj2" fmla="val -10036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2200" b="1" dirty="0" smtClean="0"/>
              <a:t>rotor (otáčivá část motoru) cívky</a:t>
            </a:r>
            <a:endParaRPr lang="cs-CZ" sz="2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2276872"/>
            <a:ext cx="1656184" cy="468052"/>
          </a:xfrm>
          <a:prstGeom prst="wedgeRoundRectCallout">
            <a:avLst>
              <a:gd name="adj1" fmla="val 86516"/>
              <a:gd name="adj2" fmla="val 26994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200" b="1" dirty="0" smtClean="0"/>
              <a:t>komutátor</a:t>
            </a:r>
            <a:endParaRPr lang="cs-CZ" sz="2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4513" y="5419112"/>
            <a:ext cx="4680520" cy="859278"/>
          </a:xfrm>
          <a:prstGeom prst="wedgeRoundRectCallout">
            <a:avLst>
              <a:gd name="adj1" fmla="val 6251"/>
              <a:gd name="adj2" fmla="val -1341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200" b="1" dirty="0" smtClean="0"/>
              <a:t>přes kartáčky je proud veden do komutátoru a dále do cívek</a:t>
            </a:r>
            <a:endParaRPr lang="cs-CZ" sz="2200" b="1" dirty="0"/>
          </a:p>
        </p:txBody>
      </p:sp>
      <p:sp>
        <p:nvSpPr>
          <p:cNvPr id="11" name="Tlačítko akce: Vlastní 10">
            <a:hlinkClick r:id="rId3" highlightClick="1"/>
            <a:hlinkHover r:id="rId3"/>
          </p:cNvPr>
          <p:cNvSpPr/>
          <p:nvPr/>
        </p:nvSpPr>
        <p:spPr>
          <a:xfrm>
            <a:off x="5676531" y="6124482"/>
            <a:ext cx="3204356" cy="36004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VIDEO: Sestavení elktromotoru</a:t>
            </a:r>
            <a:endParaRPr lang="cs-CZ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Elektromotor - stejnosměrný</a:t>
            </a:r>
            <a:endParaRPr lang="pt-BR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872716"/>
            <a:ext cx="2628292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Využití: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16869" y="1563694"/>
            <a:ext cx="2052228" cy="12601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200" b="1" dirty="0" smtClean="0"/>
              <a:t>Počítač (CD mechanika, ventilátory…</a:t>
            </a:r>
            <a:endParaRPr lang="cs-CZ" sz="2200" b="1" dirty="0"/>
          </a:p>
        </p:txBody>
      </p:sp>
      <p:pic>
        <p:nvPicPr>
          <p:cNvPr id="3078" name="Picture 6" descr="C:\Users\Tom\AppData\Local\Microsoft\Windows\Temporary Internet Files\Content.IE5\0V6ZOBVQ\MP9004021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86" y="3810335"/>
            <a:ext cx="3150352" cy="2520280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3953030" y="5416420"/>
            <a:ext cx="3492388" cy="9721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200" b="1" dirty="0" smtClean="0"/>
              <a:t>Tramvaje, trolejbusy, metro, elektromobily…</a:t>
            </a:r>
            <a:endParaRPr lang="cs-CZ" sz="2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355380" y="1736812"/>
            <a:ext cx="1915201" cy="8280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200" b="1" dirty="0" smtClean="0"/>
              <a:t>Aku nářadí (vrtačky…)</a:t>
            </a:r>
            <a:endParaRPr lang="cs-CZ" sz="2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001803" y="3507999"/>
            <a:ext cx="1620180" cy="12601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200" b="1" dirty="0" smtClean="0"/>
              <a:t>Hračky (auta, vláčky…)</a:t>
            </a:r>
            <a:endParaRPr lang="cs-CZ" sz="2200" b="1" dirty="0"/>
          </a:p>
        </p:txBody>
      </p:sp>
      <p:pic>
        <p:nvPicPr>
          <p:cNvPr id="1026" name="Picture 2" descr="17197e5553971e18622c288393d27ef5--mmf250x250.jpg (250×25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85" y="1449108"/>
            <a:ext cx="1422240" cy="14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shopping?q=tbn:ANd9GcS2mm8NRkNRYiLjASB54U59TF7TAAJRK9-P8vvSjxiOxI8COKUq&amp;usqp=C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86" y="1333834"/>
            <a:ext cx="1812386" cy="21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849" y="3249339"/>
            <a:ext cx="2412268" cy="1777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Elektromotory</a:t>
            </a:r>
            <a:endParaRPr lang="pt-BR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872716"/>
            <a:ext cx="8640960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Vyrob si svůj vlastní elektromotor – samostatná práce</a:t>
            </a:r>
            <a:endParaRPr lang="cs-CZ" sz="2400" b="1" dirty="0"/>
          </a:p>
        </p:txBody>
      </p:sp>
      <p:pic>
        <p:nvPicPr>
          <p:cNvPr id="5122" name="Picture 2" descr="C:\Users\Tom\Desktop\02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754216" cy="3236747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691680" y="5265204"/>
            <a:ext cx="5754216" cy="10477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2400" b="1" dirty="0" smtClean="0"/>
              <a:t>Funkční vlastní elektromotor bude odměněn!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Elektromotory</a:t>
            </a:r>
            <a:endParaRPr lang="pt-BR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7573" y="888723"/>
            <a:ext cx="8640960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Výsledky samostatné práce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9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Elektromotory - univerzální</a:t>
            </a:r>
            <a:endParaRPr lang="pt-BR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872716"/>
            <a:ext cx="8640960" cy="1044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200" b="1" dirty="0"/>
              <a:t>U</a:t>
            </a:r>
            <a:r>
              <a:rPr lang="cs-CZ" sz="2200" b="1" dirty="0" smtClean="0"/>
              <a:t>niverzální elektromotor: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/>
              <a:t>nahrazení trvalého magnetu elektromagnetem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/>
              <a:t>lze použít i střídavý proud</a:t>
            </a:r>
            <a:endParaRPr lang="cs-CZ" sz="2200" b="1" dirty="0"/>
          </a:p>
        </p:txBody>
      </p:sp>
      <p:pic>
        <p:nvPicPr>
          <p:cNvPr id="4" name="Obrázek 3" descr="IMG_9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6" y="1988840"/>
            <a:ext cx="3319701" cy="3528392"/>
          </a:xfrm>
          <a:prstGeom prst="rect">
            <a:avLst/>
          </a:prstGeom>
        </p:spPr>
      </p:pic>
      <p:pic>
        <p:nvPicPr>
          <p:cNvPr id="6" name="Obrázek 5" descr="IMG_9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5916" y="2492896"/>
            <a:ext cx="5076056" cy="254756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15516" y="5671019"/>
            <a:ext cx="4284476" cy="936104"/>
          </a:xfrm>
          <a:prstGeom prst="wedgeRoundRectCallout">
            <a:avLst>
              <a:gd name="adj1" fmla="val -27034"/>
              <a:gd name="adj2" fmla="val -13689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200" b="1" dirty="0" smtClean="0"/>
              <a:t>stator (nehybná část motoru)</a:t>
            </a:r>
          </a:p>
          <a:p>
            <a:r>
              <a:rPr lang="cs-CZ" sz="2200" b="1" dirty="0" smtClean="0"/>
              <a:t>z cívek (elektromagnety)</a:t>
            </a:r>
            <a:endParaRPr lang="cs-CZ" sz="2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08204" y="4725144"/>
            <a:ext cx="1908212" cy="400615"/>
          </a:xfrm>
          <a:prstGeom prst="wedgeRoundRectCallout">
            <a:avLst>
              <a:gd name="adj1" fmla="val -61027"/>
              <a:gd name="adj2" fmla="val -1412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200" b="1" dirty="0" smtClean="0"/>
              <a:t>rotor (cívky)</a:t>
            </a:r>
            <a:endParaRPr lang="cs-CZ" sz="2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28084" y="2462636"/>
            <a:ext cx="1764196" cy="392054"/>
          </a:xfrm>
          <a:prstGeom prst="wedgeRoundRectCallout">
            <a:avLst>
              <a:gd name="adj1" fmla="val -78482"/>
              <a:gd name="adj2" fmla="val 16213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200" b="1" dirty="0" smtClean="0"/>
              <a:t>komutátor</a:t>
            </a:r>
            <a:endParaRPr lang="cs-CZ" sz="2200" b="1" dirty="0"/>
          </a:p>
        </p:txBody>
      </p:sp>
      <p:pic>
        <p:nvPicPr>
          <p:cNvPr id="10" name="Obrázek 9" descr="IMG_9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553236"/>
            <a:ext cx="2190963" cy="108012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200292" y="5553236"/>
            <a:ext cx="1529662" cy="828092"/>
          </a:xfrm>
          <a:prstGeom prst="wedgeRoundRectCallout">
            <a:avLst>
              <a:gd name="adj1" fmla="val -96307"/>
              <a:gd name="adj2" fmla="val -453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200" b="1" dirty="0" smtClean="0"/>
              <a:t>uhlíkový kontakt</a:t>
            </a:r>
            <a:endParaRPr lang="cs-CZ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Elektromotory - univerzální</a:t>
            </a:r>
            <a:endParaRPr lang="pt-BR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872716"/>
            <a:ext cx="284431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Využití: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5516" y="1880828"/>
            <a:ext cx="3240360" cy="12601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elektrické nářadí (vrtačky, pily, brusky…)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03948" y="1376772"/>
            <a:ext cx="4176464" cy="17641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domácí spotřebiče (pračka, vysavač, mixér, fén, mikrovlnka, myčka, ventilátor…)</a:t>
            </a:r>
            <a:endParaRPr lang="cs-CZ" sz="2400" b="1" dirty="0"/>
          </a:p>
        </p:txBody>
      </p:sp>
      <p:pic>
        <p:nvPicPr>
          <p:cNvPr id="2050" name="Picture 2" descr="https://encrypted-tbn1.gstatic.com/shopping?q=tbn:ANd9GcTimVLEWjXVXWawq7djOSPkzpHs8xWqnzP1bVV3_V-ZSOktE81N&amp;usqp=C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99" y="3356992"/>
            <a:ext cx="1005224" cy="28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417" y="3660147"/>
            <a:ext cx="1309025" cy="1692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461" y="3356992"/>
            <a:ext cx="1711077" cy="17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481" y="5122346"/>
            <a:ext cx="1498335" cy="1498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3371954"/>
            <a:ext cx="2127799" cy="1252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105" y="4855302"/>
            <a:ext cx="1517146" cy="1517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88640"/>
            <a:ext cx="8640960" cy="5000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Elektromagnetická indukce</a:t>
            </a:r>
            <a:endParaRPr lang="pt-BR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ovéPole 4"/>
          <p:cNvSpPr txBox="1">
            <a:spLocks noGrp="1"/>
          </p:cNvSpPr>
          <p:nvPr>
            <p:ph idx="1"/>
          </p:nvPr>
        </p:nvSpPr>
        <p:spPr>
          <a:xfrm>
            <a:off x="246412" y="936501"/>
            <a:ext cx="8641655" cy="32125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400" dirty="0" err="1" smtClean="0"/>
              <a:t>jev</a:t>
            </a:r>
            <a:r>
              <a:rPr lang="en-US" sz="2400" dirty="0"/>
              <a:t>, </a:t>
            </a:r>
            <a:r>
              <a:rPr lang="en-US" sz="2400" dirty="0" err="1"/>
              <a:t>kdy</a:t>
            </a:r>
            <a:r>
              <a:rPr lang="en-US" sz="2400" dirty="0"/>
              <a:t> </a:t>
            </a:r>
            <a:r>
              <a:rPr lang="en-US" sz="2400" dirty="0" err="1"/>
              <a:t>při</a:t>
            </a:r>
            <a:r>
              <a:rPr lang="en-US" sz="2400" dirty="0"/>
              <a:t> </a:t>
            </a:r>
            <a:r>
              <a:rPr lang="en-US" sz="2400" dirty="0" err="1"/>
              <a:t>změně</a:t>
            </a:r>
            <a:r>
              <a:rPr lang="en-US" sz="2400" dirty="0"/>
              <a:t> </a:t>
            </a:r>
            <a:r>
              <a:rPr lang="en-US" sz="2400" dirty="0" err="1" smtClean="0"/>
              <a:t>magnetického</a:t>
            </a:r>
            <a:r>
              <a:rPr lang="en-US" sz="2400" dirty="0" smtClean="0"/>
              <a:t> </a:t>
            </a:r>
            <a:r>
              <a:rPr lang="en-US" sz="2400" dirty="0"/>
              <a:t>pole v </a:t>
            </a:r>
            <a:r>
              <a:rPr lang="en-US" sz="2400" dirty="0" err="1"/>
              <a:t>okolí</a:t>
            </a:r>
            <a:r>
              <a:rPr lang="en-US" sz="2400" dirty="0"/>
              <a:t> </a:t>
            </a:r>
            <a:r>
              <a:rPr lang="en-US" sz="2400" dirty="0" err="1"/>
              <a:t>cívky</a:t>
            </a:r>
            <a:r>
              <a:rPr lang="en-US" sz="2400" dirty="0"/>
              <a:t> </a:t>
            </a:r>
            <a:r>
              <a:rPr lang="en-US" sz="2400" dirty="0" err="1"/>
              <a:t>vzniká</a:t>
            </a:r>
            <a:r>
              <a:rPr lang="en-US" sz="2400" dirty="0"/>
              <a:t> proud </a:t>
            </a:r>
            <a:r>
              <a:rPr lang="en-US" sz="2400" dirty="0" err="1"/>
              <a:t>přímo</a:t>
            </a:r>
            <a:r>
              <a:rPr lang="en-US" sz="2400" dirty="0"/>
              <a:t> v </a:t>
            </a:r>
            <a:r>
              <a:rPr lang="en-US" sz="2400" dirty="0" err="1"/>
              <a:t>obvodu</a:t>
            </a:r>
            <a:r>
              <a:rPr lang="en-US" sz="2400" dirty="0"/>
              <a:t> </a:t>
            </a:r>
            <a:r>
              <a:rPr lang="en-US" sz="2400" dirty="0" err="1" smtClean="0"/>
              <a:t>cívky</a:t>
            </a:r>
            <a:endParaRPr lang="cs-CZ" sz="2400" dirty="0"/>
          </a:p>
          <a:p>
            <a:r>
              <a:rPr lang="cs-CZ" sz="2400" dirty="0"/>
              <a:t>r</a:t>
            </a:r>
            <a:r>
              <a:rPr lang="cs-CZ" sz="2400" dirty="0" smtClean="0"/>
              <a:t>. 1831</a:t>
            </a:r>
            <a:r>
              <a:rPr lang="en-US" sz="2400" dirty="0" smtClean="0"/>
              <a:t> </a:t>
            </a:r>
            <a:r>
              <a:rPr lang="cs-CZ" sz="2400" dirty="0" smtClean="0"/>
              <a:t>objevil </a:t>
            </a:r>
            <a:r>
              <a:rPr lang="en-US" sz="2400" dirty="0" err="1" smtClean="0"/>
              <a:t>anglický</a:t>
            </a:r>
            <a:r>
              <a:rPr lang="en-US" sz="2400" dirty="0" smtClean="0"/>
              <a:t> </a:t>
            </a:r>
            <a:r>
              <a:rPr lang="en-US" sz="2400" dirty="0" err="1"/>
              <a:t>chemik</a:t>
            </a:r>
            <a:r>
              <a:rPr lang="en-US" sz="2400" dirty="0"/>
              <a:t> Michael </a:t>
            </a:r>
            <a:r>
              <a:rPr lang="en-US" sz="2400" dirty="0" smtClean="0"/>
              <a:t>Faraday</a:t>
            </a:r>
            <a:endParaRPr lang="cs-CZ" sz="2400" b="1" dirty="0"/>
          </a:p>
          <a:p>
            <a:r>
              <a:rPr lang="cs-CZ" sz="2400" b="1" dirty="0" smtClean="0"/>
              <a:t>Indukovaný proud - </a:t>
            </a:r>
            <a:r>
              <a:rPr lang="cs-CZ" sz="2400" dirty="0" smtClean="0"/>
              <a:t>proud vznikající v obvodu cívky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					     -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tím</a:t>
            </a:r>
            <a:r>
              <a:rPr lang="en-US" sz="2400" dirty="0"/>
              <a:t> </a:t>
            </a:r>
            <a:r>
              <a:rPr lang="en-US" sz="2400" dirty="0" err="1"/>
              <a:t>větší</a:t>
            </a:r>
            <a:r>
              <a:rPr lang="en-US" sz="2400" dirty="0"/>
              <a:t>, </a:t>
            </a:r>
            <a:r>
              <a:rPr lang="en-US" sz="2400" dirty="0" err="1"/>
              <a:t>čím</a:t>
            </a:r>
            <a:r>
              <a:rPr lang="en-US" sz="2400" dirty="0"/>
              <a:t> </a:t>
            </a:r>
            <a:r>
              <a:rPr lang="en-US" sz="2400" dirty="0" err="1"/>
              <a:t>větší</a:t>
            </a:r>
            <a:r>
              <a:rPr lang="en-US" sz="2400" dirty="0"/>
              <a:t> a </a:t>
            </a:r>
            <a:r>
              <a:rPr lang="en-US" sz="2400" dirty="0" err="1"/>
              <a:t>rychlejší</a:t>
            </a:r>
            <a:r>
              <a:rPr lang="en-US" sz="2400" dirty="0"/>
              <a:t> je </a:t>
            </a:r>
            <a:r>
              <a:rPr lang="cs-CZ" sz="2400" dirty="0" smtClean="0"/>
              <a:t>							  </a:t>
            </a:r>
            <a:r>
              <a:rPr lang="en-US" sz="2400" dirty="0" err="1" smtClean="0"/>
              <a:t>změna</a:t>
            </a:r>
            <a:r>
              <a:rPr lang="en-US" sz="2400" dirty="0" smtClean="0"/>
              <a:t> </a:t>
            </a:r>
            <a:r>
              <a:rPr lang="en-US" sz="2400" dirty="0" err="1"/>
              <a:t>magnetického</a:t>
            </a:r>
            <a:r>
              <a:rPr lang="en-US" sz="2400" dirty="0"/>
              <a:t> </a:t>
            </a:r>
            <a:r>
              <a:rPr lang="en-US" sz="2400" dirty="0" smtClean="0"/>
              <a:t>pole</a:t>
            </a:r>
            <a:endParaRPr lang="cs-CZ" sz="2400" dirty="0" smtClean="0"/>
          </a:p>
          <a:p>
            <a:r>
              <a:rPr lang="cs-CZ" sz="2400" b="1" dirty="0" smtClean="0"/>
              <a:t>Využití - </a:t>
            </a:r>
            <a:r>
              <a:rPr lang="cs-CZ" sz="2400" dirty="0" smtClean="0"/>
              <a:t>výroba el. proudu v elektrárnách všech typů</a:t>
            </a:r>
            <a:endParaRPr lang="cs-CZ" sz="2400" b="1" dirty="0" smtClean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6" name="Tlačítko akce: Vlastní 10">
            <a:hlinkClick r:id="rId2" highlightClick="1"/>
            <a:hlinkHover r:id="rId3"/>
          </p:cNvPr>
          <p:cNvSpPr/>
          <p:nvPr/>
        </p:nvSpPr>
        <p:spPr>
          <a:xfrm>
            <a:off x="4573188" y="5869515"/>
            <a:ext cx="4093620" cy="324036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VIDEO: Objev století - indukce</a:t>
            </a:r>
            <a:endParaRPr lang="cs-CZ" sz="1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energetickyporadce.cz/cs/uspory-energie/obnovitelne-zdroje/energie-vody/Contents/0/_turb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5" y="4257092"/>
            <a:ext cx="3300286" cy="24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3"/>
          <p:cNvSpPr txBox="1"/>
          <p:nvPr/>
        </p:nvSpPr>
        <p:spPr>
          <a:xfrm>
            <a:off x="3671900" y="4522591"/>
            <a:ext cx="4505918" cy="9721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Princip výroby elektické energie ve vodní elektrárně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477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Elektromotory, indukce</a:t>
            </a:r>
            <a:endParaRPr lang="pt-BR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872716"/>
            <a:ext cx="8640960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Procvičování</a:t>
            </a:r>
            <a:endParaRPr lang="cs-CZ" sz="2400" b="1" dirty="0"/>
          </a:p>
        </p:txBody>
      </p:sp>
      <p:sp>
        <p:nvSpPr>
          <p:cNvPr id="8" name="Obdélník 7"/>
          <p:cNvSpPr/>
          <p:nvPr/>
        </p:nvSpPr>
        <p:spPr>
          <a:xfrm>
            <a:off x="251520" y="1664804"/>
            <a:ext cx="8784976" cy="47459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400" b="1" dirty="0" smtClean="0"/>
              <a:t>Co to je elektromotor?</a:t>
            </a:r>
            <a:br>
              <a:rPr lang="cs-CZ" sz="2400" b="1" dirty="0" smtClean="0"/>
            </a:br>
            <a:endParaRPr lang="cs-CZ" sz="24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400" b="1" dirty="0" smtClean="0"/>
              <a:t>Jaké znáš druhy elektromotoru?</a:t>
            </a:r>
            <a:br>
              <a:rPr lang="cs-CZ" sz="2400" b="1" dirty="0" smtClean="0"/>
            </a:br>
            <a:endParaRPr lang="cs-CZ" sz="24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400" b="1" dirty="0" smtClean="0"/>
              <a:t>Z kterých částí se skládá stejnosměrný elektromotor?</a:t>
            </a:r>
            <a:br>
              <a:rPr lang="cs-CZ" sz="2400" b="1" dirty="0" smtClean="0"/>
            </a:br>
            <a:endParaRPr lang="cs-CZ" sz="24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400" b="1" dirty="0" smtClean="0"/>
              <a:t>Kde se užívá stejnosměrný elektromotor?</a:t>
            </a:r>
            <a:br>
              <a:rPr lang="cs-CZ" sz="2400" b="1" dirty="0" smtClean="0"/>
            </a:br>
            <a:endParaRPr lang="cs-CZ" sz="24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400" b="1" dirty="0" smtClean="0"/>
              <a:t>Jak se liší univerzální elektromotor od stejnosměrného?</a:t>
            </a:r>
            <a:br>
              <a:rPr lang="cs-CZ" sz="2400" b="1" dirty="0" smtClean="0"/>
            </a:br>
            <a:endParaRPr lang="cs-CZ" sz="24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400" b="1" dirty="0" smtClean="0"/>
              <a:t>Kde se užívá univerzální elektromotor?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cs-CZ" sz="24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400" b="1" dirty="0" smtClean="0"/>
              <a:t>Kde se využívá principu elektromagnetické indukce?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518" y="1988840"/>
            <a:ext cx="8640960" cy="3960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b="1" dirty="0" smtClean="0">
                <a:solidFill>
                  <a:schemeClr val="accent5"/>
                </a:solidFill>
              </a:rPr>
              <a:t>Elektromotory jsou stroje, které přeměňují elektrickou energii na mechanickou práci.</a:t>
            </a:r>
            <a:endParaRPr lang="cs-CZ" sz="1600" b="1" dirty="0">
              <a:solidFill>
                <a:schemeClr val="accent5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3518" y="2708920"/>
            <a:ext cx="4248472" cy="3960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b="1" dirty="0" smtClean="0">
                <a:solidFill>
                  <a:schemeClr val="accent5"/>
                </a:solidFill>
              </a:rPr>
              <a:t>Stejnosměrný a střídavý.</a:t>
            </a:r>
            <a:endParaRPr lang="cs-CZ" sz="16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1520" y="3305137"/>
            <a:ext cx="8352928" cy="3960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b="1" dirty="0" smtClean="0">
                <a:solidFill>
                  <a:schemeClr val="accent5"/>
                </a:solidFill>
              </a:rPr>
              <a:t>Stator, rotor, komutátor.</a:t>
            </a:r>
            <a:endParaRPr lang="cs-CZ" sz="16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33518" y="4020915"/>
            <a:ext cx="4392488" cy="3960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b="1" dirty="0" smtClean="0">
                <a:solidFill>
                  <a:schemeClr val="accent5"/>
                </a:solidFill>
              </a:rPr>
              <a:t>Aku nářadí, hračky, tramvaje…</a:t>
            </a:r>
            <a:endParaRPr lang="cs-CZ" sz="16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25830" y="4949985"/>
            <a:ext cx="8460940" cy="3960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b="1" dirty="0" smtClean="0">
                <a:solidFill>
                  <a:schemeClr val="accent5"/>
                </a:solidFill>
              </a:rPr>
              <a:t>Univerzální funguje i na střídavý proud, stator je tvořen cívkami.</a:t>
            </a:r>
            <a:endParaRPr lang="cs-CZ" sz="16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97514" y="5664822"/>
            <a:ext cx="8460940" cy="3960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b="1" dirty="0" smtClean="0">
                <a:solidFill>
                  <a:schemeClr val="accent5"/>
                </a:solidFill>
              </a:rPr>
              <a:t>Vrtačka, pila, pračka, fén…</a:t>
            </a:r>
            <a:endParaRPr lang="cs-CZ" sz="1600" b="1" dirty="0"/>
          </a:p>
        </p:txBody>
      </p:sp>
      <p:sp>
        <p:nvSpPr>
          <p:cNvPr id="17" name="TextovéPole 15"/>
          <p:cNvSpPr txBox="1"/>
          <p:nvPr/>
        </p:nvSpPr>
        <p:spPr>
          <a:xfrm>
            <a:off x="195727" y="6348998"/>
            <a:ext cx="8460940" cy="3960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1600" b="1" dirty="0" smtClean="0">
                <a:solidFill>
                  <a:schemeClr val="accent5"/>
                </a:solidFill>
              </a:rPr>
              <a:t>Výroba elektrického proudu v elektrárnách všech typů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4911</TotalTime>
  <Words>390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Elektromotory</vt:lpstr>
      <vt:lpstr>Elektromotor - stejnosměrný</vt:lpstr>
      <vt:lpstr>Elektromotor - stejnosměrný</vt:lpstr>
      <vt:lpstr>Elektromotory</vt:lpstr>
      <vt:lpstr>Elektromotory</vt:lpstr>
      <vt:lpstr>Elektromotory - univerzální</vt:lpstr>
      <vt:lpstr>Elektromotory - univerzální</vt:lpstr>
      <vt:lpstr>  </vt:lpstr>
      <vt:lpstr>Elektromotory, indukce</vt:lpstr>
      <vt:lpstr>Elektromotory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</dc:creator>
  <cp:lastModifiedBy>ANT</cp:lastModifiedBy>
  <cp:revision>542</cp:revision>
  <dcterms:created xsi:type="dcterms:W3CDTF">2012-01-30T16:05:08Z</dcterms:created>
  <dcterms:modified xsi:type="dcterms:W3CDTF">2015-09-16T19:14:04Z</dcterms:modified>
</cp:coreProperties>
</file>